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67" r:id="rId2"/>
    <p:sldId id="283" r:id="rId3"/>
    <p:sldId id="274" r:id="rId4"/>
    <p:sldId id="279" r:id="rId5"/>
    <p:sldId id="280" r:id="rId6"/>
    <p:sldId id="256" r:id="rId7"/>
    <p:sldId id="257" r:id="rId8"/>
    <p:sldId id="269" r:id="rId9"/>
    <p:sldId id="261" r:id="rId10"/>
    <p:sldId id="258" r:id="rId11"/>
    <p:sldId id="266" r:id="rId12"/>
    <p:sldId id="289" r:id="rId13"/>
    <p:sldId id="290" r:id="rId14"/>
    <p:sldId id="277" r:id="rId15"/>
    <p:sldId id="259" r:id="rId16"/>
    <p:sldId id="260" r:id="rId17"/>
    <p:sldId id="265" r:id="rId18"/>
    <p:sldId id="281" r:id="rId19"/>
    <p:sldId id="268" r:id="rId20"/>
    <p:sldId id="262" r:id="rId21"/>
    <p:sldId id="264" r:id="rId22"/>
    <p:sldId id="282" r:id="rId23"/>
    <p:sldId id="284" r:id="rId24"/>
    <p:sldId id="291" r:id="rId25"/>
    <p:sldId id="285" r:id="rId26"/>
    <p:sldId id="278"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12" autoAdjust="0"/>
    <p:restoredTop sz="94660"/>
  </p:normalViewPr>
  <p:slideViewPr>
    <p:cSldViewPr>
      <p:cViewPr varScale="1">
        <p:scale>
          <a:sx n="109" d="100"/>
          <a:sy n="109" d="100"/>
        </p:scale>
        <p:origin x="52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1ABF2D-AB41-4635-93A6-5DFD1906EC00}" type="datetimeFigureOut">
              <a:rPr lang="en-US" smtClean="0"/>
              <a:t>7/19/2019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D498DB-FD6D-476A-A013-7914F2ED2A22}" type="slidenum">
              <a:rPr lang="en-US" smtClean="0"/>
              <a:t>‹#›</a:t>
            </a:fld>
            <a:endParaRPr lang="en-US"/>
          </a:p>
        </p:txBody>
      </p:sp>
    </p:spTree>
    <p:extLst>
      <p:ext uri="{BB962C8B-B14F-4D97-AF65-F5344CB8AC3E}">
        <p14:creationId xmlns:p14="http://schemas.microsoft.com/office/powerpoint/2010/main" val="2607156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EDCCFF7-3CCF-413A-A880-D729BEE99741}" type="datetimeFigureOut">
              <a:rPr lang="en-US" smtClean="0"/>
              <a:t>7/19/2019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09819BBD-CF10-47AA-B81E-9E07CE5D30E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DCCFF7-3CCF-413A-A880-D729BEE99741}"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19BBD-CF10-47AA-B81E-9E07CE5D30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DCCFF7-3CCF-413A-A880-D729BEE99741}"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19BBD-CF10-47AA-B81E-9E07CE5D30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EDCCFF7-3CCF-413A-A880-D729BEE99741}" type="datetimeFigureOut">
              <a:rPr lang="en-US" smtClean="0"/>
              <a:t>7/19/2019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09819BBD-CF10-47AA-B81E-9E07CE5D30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EDCCFF7-3CCF-413A-A880-D729BEE99741}" type="datetimeFigureOut">
              <a:rPr lang="en-US" smtClean="0"/>
              <a:t>7/19/2019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09819BBD-CF10-47AA-B81E-9E07CE5D30E1}"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EDCCFF7-3CCF-413A-A880-D729BEE99741}" type="datetimeFigureOut">
              <a:rPr lang="en-US" smtClean="0"/>
              <a:t>7/19/2019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9819BBD-CF10-47AA-B81E-9E07CE5D30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EDCCFF7-3CCF-413A-A880-D729BEE99741}"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09819BBD-CF10-47AA-B81E-9E07CE5D30E1}"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EDCCFF7-3CCF-413A-A880-D729BEE99741}" type="datetimeFigureOut">
              <a:rPr lang="en-US" smtClean="0"/>
              <a:t>7/19/2019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19BBD-CF10-47AA-B81E-9E07CE5D30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DCCFF7-3CCF-413A-A880-D729BEE99741}" type="datetimeFigureOut">
              <a:rPr lang="en-US" smtClean="0"/>
              <a:t>7/19/2019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19BBD-CF10-47AA-B81E-9E07CE5D30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EDCCFF7-3CCF-413A-A880-D729BEE99741}" type="datetimeFigureOut">
              <a:rPr lang="en-US" smtClean="0"/>
              <a:t>7/19/2019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19BBD-CF10-47AA-B81E-9E07CE5D30E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EDCCFF7-3CCF-413A-A880-D729BEE99741}"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9819BBD-CF10-47AA-B81E-9E07CE5D30E1}"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EDCCFF7-3CCF-413A-A880-D729BEE99741}" type="datetimeFigureOut">
              <a:rPr lang="en-US" smtClean="0"/>
              <a:t>7/19/2019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9819BBD-CF10-47AA-B81E-9E07CE5D30E1}"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westfalmouthlibrary.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eflection blurRad="12700" endPos="0" dir="5400000" sy="-90000" algn="bl" rotWithShape="0"/>
                </a:effectLst>
              </a:rPr>
              <a:t>Bowerman &amp; Bowman-WF FOUNDING FAMILY</a:t>
            </a:r>
            <a:endParaRPr lang="en-US" dirty="0">
              <a:effectLst>
                <a:reflection blurRad="12700" endPos="0" dir="5400000" sy="-90000" algn="bl" rotWithShape="0"/>
              </a:effectLst>
            </a:endParaRPr>
          </a:p>
        </p:txBody>
      </p:sp>
      <p:sp>
        <p:nvSpPr>
          <p:cNvPr id="3" name="TextBox 2"/>
          <p:cNvSpPr txBox="1"/>
          <p:nvPr/>
        </p:nvSpPr>
        <p:spPr>
          <a:xfrm>
            <a:off x="152400" y="1219200"/>
            <a:ext cx="8839200" cy="4031873"/>
          </a:xfrm>
          <a:prstGeom prst="rect">
            <a:avLst/>
          </a:prstGeom>
          <a:noFill/>
        </p:spPr>
        <p:txBody>
          <a:bodyPr wrap="square" rtlCol="0">
            <a:spAutoFit/>
          </a:bodyPr>
          <a:lstStyle/>
          <a:p>
            <a:pPr algn="ctr"/>
            <a:r>
              <a:rPr lang="en-US" sz="2200" b="1" i="1" dirty="0" smtClean="0">
                <a:solidFill>
                  <a:schemeClr val="accent3">
                    <a:lumMod val="50000"/>
                  </a:schemeClr>
                </a:solidFill>
              </a:rPr>
              <a:t>WEDNESDAY, JULY 10, 6:00-9:30</a:t>
            </a:r>
          </a:p>
          <a:p>
            <a:pPr algn="ctr"/>
            <a:r>
              <a:rPr lang="en-US" sz="2200" b="1" i="1" dirty="0" smtClean="0">
                <a:solidFill>
                  <a:schemeClr val="accent3">
                    <a:lumMod val="50000"/>
                  </a:schemeClr>
                </a:solidFill>
              </a:rPr>
              <a:t>WEST FALMOUTH LIBRARY IN COOPERATION WITH OUR</a:t>
            </a:r>
          </a:p>
          <a:p>
            <a:pPr algn="ctr"/>
            <a:r>
              <a:rPr lang="en-US" sz="2200" b="1" i="1" dirty="0" smtClean="0">
                <a:solidFill>
                  <a:schemeClr val="accent3">
                    <a:lumMod val="50000"/>
                  </a:schemeClr>
                </a:solidFill>
              </a:rPr>
              <a:t> WEST FALMOUTH FRIENDS (QUAKERS) OF </a:t>
            </a:r>
          </a:p>
          <a:p>
            <a:pPr algn="ctr"/>
            <a:r>
              <a:rPr lang="en-US" sz="2200" b="1" i="1" dirty="0" smtClean="0">
                <a:solidFill>
                  <a:schemeClr val="accent3">
                    <a:lumMod val="50000"/>
                  </a:schemeClr>
                </a:solidFill>
              </a:rPr>
              <a:t>THE PREPARATORY MEETING</a:t>
            </a:r>
          </a:p>
          <a:p>
            <a:pPr algn="ctr"/>
            <a:r>
              <a:rPr lang="en-US" sz="2200" b="1" dirty="0" smtClean="0">
                <a:solidFill>
                  <a:srgbClr val="FF0000"/>
                </a:solidFill>
              </a:rPr>
              <a:t>6:00</a:t>
            </a:r>
            <a:r>
              <a:rPr lang="en-US" sz="2200" b="1" dirty="0" smtClean="0"/>
              <a:t> TALK AND SLIDES OF ARCHIVAL DOCUMENTS</a:t>
            </a:r>
          </a:p>
          <a:p>
            <a:pPr algn="ctr"/>
            <a:r>
              <a:rPr lang="en-US" sz="2200" b="1" dirty="0" smtClean="0">
                <a:solidFill>
                  <a:srgbClr val="FF0000"/>
                </a:solidFill>
              </a:rPr>
              <a:t>7:00</a:t>
            </a:r>
            <a:r>
              <a:rPr lang="en-US" sz="2200" b="1" dirty="0" smtClean="0"/>
              <a:t> TOUR OF THE FRIENDS QUAKER MEETING HOUSE</a:t>
            </a:r>
          </a:p>
          <a:p>
            <a:pPr algn="ctr"/>
            <a:r>
              <a:rPr lang="en-US" sz="2200" b="1" dirty="0" smtClean="0">
                <a:solidFill>
                  <a:srgbClr val="FF0000"/>
                </a:solidFill>
              </a:rPr>
              <a:t>8:00</a:t>
            </a:r>
            <a:r>
              <a:rPr lang="en-US" sz="2200" b="1" dirty="0" smtClean="0"/>
              <a:t> RECEPTION (FOOD AND DRINK) AT THE LIBRARY AND OPPORTUNITY TO MINGLE AND VIEW ARCHIVE DISPLAYS AND COLLECTIONS</a:t>
            </a:r>
          </a:p>
          <a:p>
            <a:pPr algn="ctr"/>
            <a:r>
              <a:rPr lang="en-US" sz="2200" b="1" i="1" dirty="0" smtClean="0">
                <a:solidFill>
                  <a:srgbClr val="FF0000"/>
                </a:solidFill>
              </a:rPr>
              <a:t>BONUS: THURSDAY 7/11 at 9:00 AM GUIDED WALK TO THE OLD QUAKER CEMETERY AND FIRST MEETING HOUSE SITE </a:t>
            </a:r>
          </a:p>
          <a:p>
            <a:pPr algn="ctr"/>
            <a:r>
              <a:rPr lang="en-US" b="1" dirty="0" smtClean="0"/>
              <a:t>Meet in Library Parking Lot. We will walk up the hill and </a:t>
            </a:r>
            <a:r>
              <a:rPr lang="en-US" b="1" dirty="0"/>
              <a:t>t</a:t>
            </a:r>
            <a:r>
              <a:rPr lang="en-US" b="1" dirty="0" smtClean="0"/>
              <a:t>urn left at Friends Way</a:t>
            </a:r>
          </a:p>
          <a:p>
            <a:pPr algn="ctr"/>
            <a:r>
              <a:rPr lang="en-US" b="1" dirty="0" smtClean="0"/>
              <a:t>.4 miles (10 minutes each way). Easy walk once you get up the hill.</a:t>
            </a:r>
            <a:endParaRPr lang="en-US" b="1" dirty="0"/>
          </a:p>
        </p:txBody>
      </p:sp>
      <p:sp>
        <p:nvSpPr>
          <p:cNvPr id="4" name="TextBox 3"/>
          <p:cNvSpPr txBox="1"/>
          <p:nvPr/>
        </p:nvSpPr>
        <p:spPr>
          <a:xfrm>
            <a:off x="304800" y="5181600"/>
            <a:ext cx="8686800" cy="646331"/>
          </a:xfrm>
          <a:prstGeom prst="rect">
            <a:avLst/>
          </a:prstGeom>
          <a:noFill/>
        </p:spPr>
        <p:txBody>
          <a:bodyPr wrap="square" rtlCol="0">
            <a:spAutoFit/>
          </a:bodyPr>
          <a:lstStyle/>
          <a:p>
            <a:pPr algn="ctr">
              <a:defRPr/>
            </a:pPr>
            <a:r>
              <a:rPr lang="en-US" dirty="0" smtClean="0">
                <a:solidFill>
                  <a:schemeClr val="accent1">
                    <a:lumMod val="50000"/>
                  </a:schemeClr>
                </a:solidFill>
                <a:latin typeface="Calibri" panose="020F0502020204030204" pitchFamily="34" charset="0"/>
              </a:rPr>
              <a:t>Funded in part with </a:t>
            </a:r>
            <a:r>
              <a:rPr lang="en-US" dirty="0">
                <a:solidFill>
                  <a:schemeClr val="accent1">
                    <a:lumMod val="50000"/>
                  </a:schemeClr>
                </a:solidFill>
                <a:latin typeface="Calibri" panose="020F0502020204030204" pitchFamily="34" charset="0"/>
              </a:rPr>
              <a:t>a grant from the institute for  museum and library </a:t>
            </a:r>
            <a:r>
              <a:rPr lang="en-US" dirty="0" smtClean="0">
                <a:solidFill>
                  <a:schemeClr val="accent1">
                    <a:lumMod val="50000"/>
                  </a:schemeClr>
                </a:solidFill>
                <a:latin typeface="Calibri" panose="020F0502020204030204" pitchFamily="34" charset="0"/>
              </a:rPr>
              <a:t>services administered </a:t>
            </a:r>
            <a:r>
              <a:rPr lang="en-US" dirty="0">
                <a:solidFill>
                  <a:schemeClr val="accent1">
                    <a:lumMod val="50000"/>
                  </a:schemeClr>
                </a:solidFill>
                <a:latin typeface="Calibri" panose="020F0502020204030204" pitchFamily="34" charset="0"/>
              </a:rPr>
              <a:t>by the Massachusetts board of library </a:t>
            </a:r>
            <a:r>
              <a:rPr lang="en-US" dirty="0" smtClean="0">
                <a:solidFill>
                  <a:schemeClr val="accent1">
                    <a:lumMod val="50000"/>
                  </a:schemeClr>
                </a:solidFill>
                <a:latin typeface="Calibri" panose="020F0502020204030204" pitchFamily="34" charset="0"/>
              </a:rPr>
              <a:t>commissioners</a:t>
            </a:r>
            <a:endParaRPr lang="en-US" dirty="0">
              <a:solidFill>
                <a:schemeClr val="accent1">
                  <a:lumMod val="50000"/>
                </a:schemeClr>
              </a:solidFill>
              <a:latin typeface="Calibri" panose="020F0502020204030204" pitchFamily="34" charset="0"/>
            </a:endParaRPr>
          </a:p>
        </p:txBody>
      </p:sp>
      <p:pic>
        <p:nvPicPr>
          <p:cNvPr id="5" name="Picture 4"/>
          <p:cNvPicPr>
            <a:picLocks noChangeAspect="1" noChangeArrowheads="1"/>
          </p:cNvPicPr>
          <p:nvPr/>
        </p:nvPicPr>
        <p:blipFill>
          <a:blip r:embed="rId2"/>
          <a:srcRect/>
          <a:stretch>
            <a:fillRect/>
          </a:stretch>
        </p:blipFill>
        <p:spPr bwMode="auto">
          <a:xfrm>
            <a:off x="609600" y="5880164"/>
            <a:ext cx="1981200" cy="901635"/>
          </a:xfrm>
          <a:prstGeom prst="rect">
            <a:avLst/>
          </a:prstGeom>
          <a:noFill/>
          <a:ln w="9525">
            <a:noFill/>
            <a:miter lim="800000"/>
            <a:headEnd/>
            <a:tailEnd/>
          </a:ln>
        </p:spPr>
      </p:pic>
      <p:pic>
        <p:nvPicPr>
          <p:cNvPr id="6" name="Picture 5" descr="MBLC Logo"/>
          <p:cNvPicPr>
            <a:picLocks noChangeAspect="1" noChangeArrowheads="1"/>
          </p:cNvPicPr>
          <p:nvPr/>
        </p:nvPicPr>
        <p:blipFill>
          <a:blip r:embed="rId3"/>
          <a:srcRect/>
          <a:stretch>
            <a:fillRect/>
          </a:stretch>
        </p:blipFill>
        <p:spPr bwMode="auto">
          <a:xfrm>
            <a:off x="3428999" y="5851967"/>
            <a:ext cx="5442995" cy="939800"/>
          </a:xfrm>
          <a:prstGeom prst="rect">
            <a:avLst/>
          </a:prstGeom>
          <a:noFill/>
          <a:ln w="9525">
            <a:noFill/>
            <a:miter lim="800000"/>
            <a:headEnd/>
            <a:tailEnd/>
          </a:ln>
        </p:spPr>
      </p:pic>
    </p:spTree>
    <p:extLst>
      <p:ext uri="{BB962C8B-B14F-4D97-AF65-F5344CB8AC3E}">
        <p14:creationId xmlns:p14="http://schemas.microsoft.com/office/powerpoint/2010/main" val="242769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eflection blurRad="12700" endPos="0" dir="5400000" sy="-90000" algn="bl" rotWithShape="0"/>
                </a:effectLst>
              </a:rPr>
              <a:t>West </a:t>
            </a:r>
            <a:r>
              <a:rPr lang="en-US" dirty="0" err="1" smtClean="0">
                <a:effectLst>
                  <a:reflection blurRad="12700" endPos="0" dir="5400000" sy="-90000" algn="bl" rotWithShape="0"/>
                </a:effectLst>
              </a:rPr>
              <a:t>falmouth</a:t>
            </a:r>
            <a:r>
              <a:rPr lang="en-US" dirty="0" smtClean="0">
                <a:effectLst>
                  <a:reflection blurRad="12700" endPos="0" dir="5400000" sy="-90000" algn="bl" rotWithShape="0"/>
                </a:effectLst>
              </a:rPr>
              <a:t> (BOURMAN-BOWERMAN)</a:t>
            </a:r>
            <a:endParaRPr lang="en-US" dirty="0">
              <a:effectLst>
                <a:reflection blurRad="12700" endPos="0" dir="5400000" sy="-90000" algn="bl" rotWithShape="0"/>
              </a:effectLst>
            </a:endParaRPr>
          </a:p>
        </p:txBody>
      </p:sp>
      <p:sp>
        <p:nvSpPr>
          <p:cNvPr id="4" name="TextBox 3"/>
          <p:cNvSpPr txBox="1"/>
          <p:nvPr/>
        </p:nvSpPr>
        <p:spPr>
          <a:xfrm>
            <a:off x="457200" y="1295400"/>
            <a:ext cx="8229600" cy="2677656"/>
          </a:xfrm>
          <a:prstGeom prst="rect">
            <a:avLst/>
          </a:prstGeom>
          <a:noFill/>
        </p:spPr>
        <p:txBody>
          <a:bodyPr wrap="square" rtlCol="0">
            <a:spAutoFit/>
          </a:bodyPr>
          <a:lstStyle/>
          <a:p>
            <a:pPr algn="ctr"/>
            <a:r>
              <a:rPr lang="en-US" sz="2400" dirty="0" smtClean="0"/>
              <a:t>Thomas </a:t>
            </a:r>
            <a:r>
              <a:rPr lang="en-US" sz="2400" dirty="0" err="1" smtClean="0"/>
              <a:t>Bourman</a:t>
            </a:r>
            <a:r>
              <a:rPr lang="en-US" sz="2400" dirty="0" smtClean="0"/>
              <a:t> was granted lands in </a:t>
            </a:r>
            <a:r>
              <a:rPr lang="en-US" sz="2400" dirty="0" err="1" smtClean="0"/>
              <a:t>Sucannessett</a:t>
            </a:r>
            <a:r>
              <a:rPr lang="en-US" sz="2400" dirty="0" smtClean="0"/>
              <a:t> (Falmouth (</a:t>
            </a:r>
            <a:r>
              <a:rPr lang="en-US" sz="2400" dirty="0" err="1" smtClean="0"/>
              <a:t>Saconesset</a:t>
            </a:r>
            <a:r>
              <a:rPr lang="en-US" sz="2400" dirty="0" smtClean="0"/>
              <a:t> Hills) in 1661. Thomas Bowerman (son) is mentioned as a neighbor of William Gifford in a document dated 1668 which says: “and also that Thomas Bowerman shall without damage to him dry his fodder on said Island and to dry his fodder ye point of upland with ye said William Gifford’s field next adjoining his house”.</a:t>
            </a:r>
          </a:p>
        </p:txBody>
      </p:sp>
      <p:sp>
        <p:nvSpPr>
          <p:cNvPr id="5" name="TextBox 4"/>
          <p:cNvSpPr txBox="1"/>
          <p:nvPr/>
        </p:nvSpPr>
        <p:spPr>
          <a:xfrm>
            <a:off x="685800" y="4114800"/>
            <a:ext cx="7848600" cy="1569660"/>
          </a:xfrm>
          <a:prstGeom prst="rect">
            <a:avLst/>
          </a:prstGeom>
          <a:noFill/>
        </p:spPr>
        <p:txBody>
          <a:bodyPr wrap="square" rtlCol="0">
            <a:spAutoFit/>
          </a:bodyPr>
          <a:lstStyle/>
          <a:p>
            <a:pPr algn="ctr"/>
            <a:r>
              <a:rPr lang="en-US" sz="2400" dirty="0" smtClean="0"/>
              <a:t>Thomas  (the son) married Mary Harper, daughter of Robert Harper in 1678. The Bowerman Homestead is thought to have been built in 1688. Thomas (the son) deeded the house and land to his son Benjamin in 1727.</a:t>
            </a:r>
            <a:endParaRPr lang="en-US" sz="2400" dirty="0"/>
          </a:p>
        </p:txBody>
      </p:sp>
      <p:sp>
        <p:nvSpPr>
          <p:cNvPr id="6" name="TextBox 5"/>
          <p:cNvSpPr txBox="1"/>
          <p:nvPr/>
        </p:nvSpPr>
        <p:spPr>
          <a:xfrm>
            <a:off x="457200" y="5867400"/>
            <a:ext cx="8382000" cy="400110"/>
          </a:xfrm>
          <a:prstGeom prst="rect">
            <a:avLst/>
          </a:prstGeom>
          <a:noFill/>
        </p:spPr>
        <p:txBody>
          <a:bodyPr wrap="square" rtlCol="0">
            <a:spAutoFit/>
          </a:bodyPr>
          <a:lstStyle/>
          <a:p>
            <a:r>
              <a:rPr lang="en-US" sz="2000" dirty="0" smtClean="0"/>
              <a:t>The Homestead remained occupied by a Bowerman descendant until 1963.</a:t>
            </a:r>
            <a:endParaRPr lang="en-US" sz="2000" dirty="0"/>
          </a:p>
        </p:txBody>
      </p:sp>
    </p:spTree>
    <p:extLst>
      <p:ext uri="{BB962C8B-B14F-4D97-AF65-F5344CB8AC3E}">
        <p14:creationId xmlns:p14="http://schemas.microsoft.com/office/powerpoint/2010/main" val="956805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eflection blurRad="12700" endPos="0" dir="5400000" sy="-90000" algn="bl" rotWithShape="0"/>
                </a:effectLst>
              </a:rPr>
              <a:t>BOURMAN TO BOWERMAN (3 BROTHERS)</a:t>
            </a:r>
            <a:endParaRPr lang="en-US" dirty="0">
              <a:effectLst>
                <a:reflection blurRad="12700" endPos="0" dir="5400000" sy="-90000" algn="bl" rotWithShape="0"/>
              </a:effectLst>
            </a:endParaRPr>
          </a:p>
        </p:txBody>
      </p:sp>
      <p:sp>
        <p:nvSpPr>
          <p:cNvPr id="3" name="TextBox 2"/>
          <p:cNvSpPr txBox="1"/>
          <p:nvPr/>
        </p:nvSpPr>
        <p:spPr>
          <a:xfrm>
            <a:off x="304800" y="1295400"/>
            <a:ext cx="8610600" cy="4524315"/>
          </a:xfrm>
          <a:prstGeom prst="rect">
            <a:avLst/>
          </a:prstGeom>
          <a:noFill/>
        </p:spPr>
        <p:txBody>
          <a:bodyPr wrap="square" rtlCol="0">
            <a:spAutoFit/>
          </a:bodyPr>
          <a:lstStyle/>
          <a:p>
            <a:pPr algn="ctr"/>
            <a:r>
              <a:rPr lang="en-US" sz="2400" dirty="0" smtClean="0"/>
              <a:t>“Thomas </a:t>
            </a:r>
            <a:r>
              <a:rPr lang="en-US" sz="2400" dirty="0" err="1" smtClean="0"/>
              <a:t>Bourman</a:t>
            </a:r>
            <a:r>
              <a:rPr lang="en-US" sz="2400" dirty="0" smtClean="0"/>
              <a:t> (son of the second Thomas) resided on an estate owned by Captain Nathaniel </a:t>
            </a:r>
            <a:r>
              <a:rPr lang="en-US" sz="2400" dirty="0" err="1" smtClean="0"/>
              <a:t>Eldredge</a:t>
            </a:r>
            <a:r>
              <a:rPr lang="en-US" sz="2400" dirty="0" smtClean="0"/>
              <a:t>. He married Jane Hardy and had children: Ichabod, Judah who married Mary Dillingham 1758, David married Ruth Dillingham 1751 and Hannah Wing 1770, Silas married second Lydia Gifford, Joseph married Rest Swift 1766, Sarah married </a:t>
            </a:r>
            <a:r>
              <a:rPr lang="en-US" sz="2400" dirty="0" err="1" smtClean="0"/>
              <a:t>Melatiah</a:t>
            </a:r>
            <a:r>
              <a:rPr lang="en-US" sz="2400" dirty="0" smtClean="0"/>
              <a:t> Gifford 1773, Jane married Joseph Bowman, Elizabeth, Peace who did not marry, and Deborah”.</a:t>
            </a:r>
          </a:p>
          <a:p>
            <a:pPr algn="ctr"/>
            <a:r>
              <a:rPr lang="en-US" sz="2400" dirty="0" smtClean="0"/>
              <a:t>“Benjamin wrote his name Bowerman </a:t>
            </a:r>
          </a:p>
          <a:p>
            <a:pPr algn="ctr"/>
            <a:r>
              <a:rPr lang="en-US" sz="2400" dirty="0" smtClean="0"/>
              <a:t>as many in the family now do”</a:t>
            </a:r>
          </a:p>
          <a:p>
            <a:pPr algn="ctr"/>
            <a:r>
              <a:rPr lang="en-US" sz="2400" dirty="0" smtClean="0"/>
              <a:t>“Samuel married three wives: first 1743 Rose Landers, second 1746 </a:t>
            </a:r>
            <a:r>
              <a:rPr lang="en-US" sz="2400" dirty="0" err="1" smtClean="0"/>
              <a:t>Jemimah</a:t>
            </a:r>
            <a:r>
              <a:rPr lang="en-US" sz="2400" dirty="0" smtClean="0"/>
              <a:t> Wing, third 1785 Grace Hoxie”.</a:t>
            </a:r>
            <a:endParaRPr lang="en-US" sz="2400" dirty="0"/>
          </a:p>
        </p:txBody>
      </p:sp>
      <p:sp>
        <p:nvSpPr>
          <p:cNvPr id="4" name="Rectangle 3"/>
          <p:cNvSpPr/>
          <p:nvPr/>
        </p:nvSpPr>
        <p:spPr>
          <a:xfrm>
            <a:off x="457200" y="5944460"/>
            <a:ext cx="8153400" cy="646331"/>
          </a:xfrm>
          <a:prstGeom prst="rect">
            <a:avLst/>
          </a:prstGeom>
        </p:spPr>
        <p:txBody>
          <a:bodyPr wrap="square">
            <a:spAutoFit/>
          </a:bodyPr>
          <a:lstStyle/>
          <a:p>
            <a:pPr algn="ctr"/>
            <a:r>
              <a:rPr lang="en-US" dirty="0"/>
              <a:t>Otis, Amos, 1801-1875, and Charles Francis Swift. </a:t>
            </a:r>
            <a:r>
              <a:rPr lang="en-US" u="sng" dirty="0"/>
              <a:t>Genealogical Notes of Barnstable Families.</a:t>
            </a:r>
            <a:r>
              <a:rPr lang="en-US" dirty="0"/>
              <a:t> Barnstable, Mass.: F. B. &amp; F. P. Goss, 1888-90.</a:t>
            </a:r>
          </a:p>
        </p:txBody>
      </p:sp>
    </p:spTree>
    <p:extLst>
      <p:ext uri="{BB962C8B-B14F-4D97-AF65-F5344CB8AC3E}">
        <p14:creationId xmlns:p14="http://schemas.microsoft.com/office/powerpoint/2010/main" val="559033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05800" cy="6001643"/>
          </a:xfrm>
          <a:prstGeom prst="rect">
            <a:avLst/>
          </a:prstGeom>
          <a:noFill/>
        </p:spPr>
        <p:txBody>
          <a:bodyPr wrap="square" rtlCol="0">
            <a:spAutoFit/>
          </a:bodyPr>
          <a:lstStyle/>
          <a:p>
            <a:r>
              <a:rPr lang="en-US" sz="2400" b="1" dirty="0" smtClean="0"/>
              <a:t>BOWERMAN OR BOWMAN (ONE FAMILY TWO SURNAMES)?</a:t>
            </a:r>
          </a:p>
          <a:p>
            <a:endParaRPr lang="en-US" sz="2400" dirty="0"/>
          </a:p>
          <a:p>
            <a:pPr marL="342900" indent="-342900">
              <a:buFont typeface="Wingdings" panose="05000000000000000000" pitchFamily="2" charset="2"/>
              <a:buChar char="§"/>
            </a:pPr>
            <a:r>
              <a:rPr lang="en-US" sz="2400" dirty="0" smtClean="0"/>
              <a:t>Religion? Quaker (practicing or not) (supporting or not)</a:t>
            </a:r>
          </a:p>
          <a:p>
            <a:pPr marL="342900" indent="-342900">
              <a:buFont typeface="Wingdings" panose="05000000000000000000" pitchFamily="2" charset="2"/>
              <a:buChar char="§"/>
            </a:pPr>
            <a:r>
              <a:rPr lang="en-US" sz="2400" dirty="0" smtClean="0"/>
              <a:t>Superstition? (bad luck in occupation, family)</a:t>
            </a:r>
          </a:p>
          <a:p>
            <a:pPr marL="342900" indent="-342900">
              <a:buFont typeface="Wingdings" panose="05000000000000000000" pitchFamily="2" charset="2"/>
              <a:buChar char="§"/>
            </a:pPr>
            <a:r>
              <a:rPr lang="en-US" sz="2400" dirty="0" smtClean="0"/>
              <a:t>Family choice?</a:t>
            </a:r>
          </a:p>
          <a:p>
            <a:pPr algn="ctr"/>
            <a:r>
              <a:rPr lang="en-US" sz="2400" dirty="0" smtClean="0"/>
              <a:t>A theory? Rachel Bowerman (1769-1864) married </a:t>
            </a:r>
          </a:p>
          <a:p>
            <a:pPr algn="ctr"/>
            <a:r>
              <a:rPr lang="en-US" sz="2400" dirty="0" smtClean="0"/>
              <a:t>Abraham Hoxie. Her daughter Hannah (d. 1835) married Savory Bowman (1798-1874). </a:t>
            </a:r>
          </a:p>
          <a:p>
            <a:pPr algn="ctr"/>
            <a:r>
              <a:rPr lang="en-US" sz="2400" dirty="0" smtClean="0"/>
              <a:t>The 1850 and 1860 censuses show Rachel Bowerman Hoxie (then over 80 and 90, respectively-living in Savory Bowman’s house (which was generous of him, since Savory remarried after Hannah’s death), </a:t>
            </a:r>
          </a:p>
          <a:p>
            <a:pPr algn="ctr"/>
            <a:r>
              <a:rPr lang="en-US" sz="2400" dirty="0" smtClean="0"/>
              <a:t>Hannah Bowman (Savory’s wife and Daughter of Rachel Bowerman) gave birth to Benjamin Bowman (1828-1873) for who findagrave.com shows no descendants.</a:t>
            </a:r>
          </a:p>
          <a:p>
            <a:pPr algn="ctr"/>
            <a:r>
              <a:rPr lang="en-US" sz="2400" dirty="0"/>
              <a:t>	</a:t>
            </a:r>
            <a:r>
              <a:rPr lang="en-US" sz="2400" i="1" dirty="0" smtClean="0"/>
              <a:t>and…there is this:</a:t>
            </a:r>
          </a:p>
        </p:txBody>
      </p:sp>
    </p:spTree>
    <p:extLst>
      <p:ext uri="{BB962C8B-B14F-4D97-AF65-F5344CB8AC3E}">
        <p14:creationId xmlns:p14="http://schemas.microsoft.com/office/powerpoint/2010/main" val="467823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467600" cy="4893647"/>
          </a:xfrm>
          <a:prstGeom prst="rect">
            <a:avLst/>
          </a:prstGeom>
          <a:noFill/>
        </p:spPr>
        <p:txBody>
          <a:bodyPr wrap="square" rtlCol="0">
            <a:spAutoFit/>
          </a:bodyPr>
          <a:lstStyle/>
          <a:p>
            <a:pPr algn="ctr"/>
            <a:r>
              <a:rPr lang="en-US" sz="2400" dirty="0" smtClean="0"/>
              <a:t>Then, we have Ichabod Bowman (nee Bowerman) </a:t>
            </a:r>
          </a:p>
          <a:p>
            <a:pPr algn="ctr"/>
            <a:r>
              <a:rPr lang="en-US" sz="2400" dirty="0" smtClean="0"/>
              <a:t>(1760-1842) who had only one child, a daughter born in 1801. That daughter,  used Bowerman as her maiden name. </a:t>
            </a:r>
          </a:p>
          <a:p>
            <a:pPr algn="ctr"/>
            <a:r>
              <a:rPr lang="en-US" sz="2400" dirty="0" smtClean="0"/>
              <a:t>Is Ichabod Rachel’s brother? (find a grave does not list Ichabod’s parents).</a:t>
            </a:r>
          </a:p>
          <a:p>
            <a:pPr algn="ctr"/>
            <a:r>
              <a:rPr lang="en-US" sz="2400" dirty="0" smtClean="0"/>
              <a:t>Is it possible that Savory Bowman took in both Ichabod and Rachel, beginning after the 1840 census and before Ichabod death, and Ichabod (out of gratitude, altered his name. No one would care how Rachel spelled out the B. in Rachel B. Hoxie.</a:t>
            </a:r>
          </a:p>
          <a:p>
            <a:pPr algn="ctr"/>
            <a:endParaRPr lang="en-US" sz="2400" dirty="0" smtClean="0"/>
          </a:p>
          <a:p>
            <a:pPr algn="ctr"/>
            <a:r>
              <a:rPr lang="en-US" sz="2400" dirty="0" smtClean="0"/>
              <a:t>What do you know or what have you heard?</a:t>
            </a:r>
            <a:endParaRPr lang="en-US" sz="2400" dirty="0"/>
          </a:p>
        </p:txBody>
      </p:sp>
    </p:spTree>
    <p:extLst>
      <p:ext uri="{BB962C8B-B14F-4D97-AF65-F5344CB8AC3E}">
        <p14:creationId xmlns:p14="http://schemas.microsoft.com/office/powerpoint/2010/main" val="296767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eflection blurRad="12700" endPos="0" dir="5400000" sy="-90000" algn="bl" rotWithShape="0"/>
                </a:effectLst>
              </a:rPr>
              <a:t>Virtue </a:t>
            </a:r>
            <a:r>
              <a:rPr lang="en-US" dirty="0" err="1" smtClean="0">
                <a:effectLst>
                  <a:reflection blurRad="12700" endPos="0" dir="5400000" sy="-90000" algn="bl" rotWithShape="0"/>
                </a:effectLst>
              </a:rPr>
              <a:t>russell</a:t>
            </a:r>
            <a:r>
              <a:rPr lang="en-US" dirty="0" smtClean="0">
                <a:effectLst>
                  <a:reflection blurRad="12700" endPos="0" dir="5400000" sy="-90000" algn="bl" rotWithShape="0"/>
                </a:effectLst>
              </a:rPr>
              <a:t> Bowerman </a:t>
            </a:r>
            <a:r>
              <a:rPr lang="en-US" dirty="0" err="1" smtClean="0">
                <a:effectLst>
                  <a:reflection blurRad="12700" endPos="0" dir="5400000" sy="-90000" algn="bl" rotWithShape="0"/>
                </a:effectLst>
              </a:rPr>
              <a:t>gifford</a:t>
            </a:r>
            <a:endParaRPr lang="en-US" dirty="0">
              <a:effectLst>
                <a:reflection blurRad="12700" endPos="0" dir="5400000" sy="-90000" algn="bl" rotWithShape="0"/>
              </a:effectLst>
            </a:endParaRPr>
          </a:p>
        </p:txBody>
      </p:sp>
      <p:pic>
        <p:nvPicPr>
          <p:cNvPr id="3076" name="Picture 4" descr="https://images.findagrave.com/photos/2017/162/80546918_14973286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68113"/>
            <a:ext cx="348615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mages.findagrave.com/photos/2011/319/80546845_1321480871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143000"/>
            <a:ext cx="4360012" cy="27143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43400" y="4191000"/>
            <a:ext cx="4572000" cy="1446550"/>
          </a:xfrm>
          <a:prstGeom prst="rect">
            <a:avLst/>
          </a:prstGeom>
          <a:noFill/>
        </p:spPr>
        <p:txBody>
          <a:bodyPr wrap="square" rtlCol="0">
            <a:spAutoFit/>
          </a:bodyPr>
          <a:lstStyle/>
          <a:p>
            <a:pPr algn="ctr"/>
            <a:r>
              <a:rPr lang="en-US" sz="2200" dirty="0" smtClean="0"/>
              <a:t>Virtue was 7 years younger than Arnold. She outlived him by 24 years. Arnold died in 1939 at age 71. Virtue died in 1963 at age 88.</a:t>
            </a:r>
            <a:endParaRPr lang="en-US" sz="2200" dirty="0"/>
          </a:p>
        </p:txBody>
      </p:sp>
    </p:spTree>
    <p:extLst>
      <p:ext uri="{BB962C8B-B14F-4D97-AF65-F5344CB8AC3E}">
        <p14:creationId xmlns:p14="http://schemas.microsoft.com/office/powerpoint/2010/main" val="512935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lvoo_000\Downloads\IMG_6361.jpg"/>
          <p:cNvPicPr>
            <a:picLocks noChangeAspect="1" noChangeArrowheads="1"/>
          </p:cNvPicPr>
          <p:nvPr/>
        </p:nvPicPr>
        <p:blipFill rotWithShape="1">
          <a:blip r:embed="rId2">
            <a:extLst>
              <a:ext uri="{28A0092B-C50C-407E-A947-70E740481C1C}">
                <a14:useLocalDpi xmlns:a14="http://schemas.microsoft.com/office/drawing/2010/main" val="0"/>
              </a:ext>
            </a:extLst>
          </a:blip>
          <a:srcRect l="2609"/>
          <a:stretch/>
        </p:blipFill>
        <p:spPr bwMode="auto">
          <a:xfrm>
            <a:off x="670560" y="762000"/>
            <a:ext cx="7965440" cy="494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825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lvoo_000\Downloads\IMG_7145 (1).jpg"/>
          <p:cNvPicPr>
            <a:picLocks noChangeAspect="1" noChangeArrowheads="1"/>
          </p:cNvPicPr>
          <p:nvPr/>
        </p:nvPicPr>
        <p:blipFill rotWithShape="1">
          <a:blip r:embed="rId2">
            <a:extLst>
              <a:ext uri="{28A0092B-C50C-407E-A947-70E740481C1C}">
                <a14:useLocalDpi xmlns:a14="http://schemas.microsoft.com/office/drawing/2010/main" val="0"/>
              </a:ext>
            </a:extLst>
          </a:blip>
          <a:srcRect l="1625"/>
          <a:stretch/>
        </p:blipFill>
        <p:spPr bwMode="auto">
          <a:xfrm>
            <a:off x="640080" y="431800"/>
            <a:ext cx="7995920" cy="59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883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lvoo_000\Downloads\IMG_6336.jpg"/>
          <p:cNvPicPr>
            <a:picLocks noChangeAspect="1" noChangeArrowheads="1"/>
          </p:cNvPicPr>
          <p:nvPr/>
        </p:nvPicPr>
        <p:blipFill rotWithShape="1">
          <a:blip r:embed="rId2">
            <a:extLst>
              <a:ext uri="{28A0092B-C50C-407E-A947-70E740481C1C}">
                <a14:useLocalDpi xmlns:a14="http://schemas.microsoft.com/office/drawing/2010/main" val="0"/>
              </a:ext>
            </a:extLst>
          </a:blip>
          <a:srcRect t="2258"/>
          <a:stretch/>
        </p:blipFill>
        <p:spPr bwMode="auto">
          <a:xfrm>
            <a:off x="533400" y="762000"/>
            <a:ext cx="8102600" cy="43435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5486400"/>
            <a:ext cx="8102600" cy="646331"/>
          </a:xfrm>
          <a:prstGeom prst="rect">
            <a:avLst/>
          </a:prstGeom>
          <a:noFill/>
        </p:spPr>
        <p:txBody>
          <a:bodyPr wrap="square" rtlCol="0">
            <a:spAutoFit/>
          </a:bodyPr>
          <a:lstStyle/>
          <a:p>
            <a:pPr algn="ctr"/>
            <a:r>
              <a:rPr lang="en-US" b="1" dirty="0">
                <a:latin typeface="Century Gothic" pitchFamily="34" charset="0"/>
              </a:rPr>
              <a:t>By 1831 Falmouth was the leading sheep raising town in the county with 2,974 animals; </a:t>
            </a:r>
            <a:r>
              <a:rPr lang="en-US" b="1" dirty="0" smtClean="0">
                <a:latin typeface="Century Gothic" pitchFamily="34" charset="0"/>
              </a:rPr>
              <a:t> most </a:t>
            </a:r>
            <a:r>
              <a:rPr lang="en-US" b="1" dirty="0">
                <a:latin typeface="Century Gothic" pitchFamily="34" charset="0"/>
              </a:rPr>
              <a:t>of those in West Falmouth</a:t>
            </a:r>
            <a:r>
              <a:rPr lang="en-US" b="1" dirty="0" smtClean="0">
                <a:latin typeface="Century Gothic" pitchFamily="34" charset="0"/>
              </a:rPr>
              <a:t>.</a:t>
            </a:r>
            <a:endParaRPr lang="en-US" b="1" dirty="0">
              <a:latin typeface="Century Gothic" pitchFamily="34" charset="0"/>
            </a:endParaRPr>
          </a:p>
        </p:txBody>
      </p:sp>
    </p:spTree>
    <p:extLst>
      <p:ext uri="{BB962C8B-B14F-4D97-AF65-F5344CB8AC3E}">
        <p14:creationId xmlns:p14="http://schemas.microsoft.com/office/powerpoint/2010/main" val="3121240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rlvoo_000\Downloads\IMG_6414.jpg"/>
          <p:cNvPicPr>
            <a:picLocks noChangeAspect="1" noChangeArrowheads="1"/>
          </p:cNvPicPr>
          <p:nvPr/>
        </p:nvPicPr>
        <p:blipFill>
          <a:blip r:embed="rId2"/>
          <a:srcRect/>
          <a:stretch>
            <a:fillRect/>
          </a:stretch>
        </p:blipFill>
        <p:spPr bwMode="auto">
          <a:xfrm>
            <a:off x="533401" y="304800"/>
            <a:ext cx="8077200" cy="4343400"/>
          </a:xfrm>
          <a:prstGeom prst="rect">
            <a:avLst/>
          </a:prstGeom>
          <a:noFill/>
          <a:ln w="9525">
            <a:noFill/>
            <a:miter lim="800000"/>
            <a:headEnd/>
            <a:tailEnd/>
          </a:ln>
        </p:spPr>
      </p:pic>
      <p:sp>
        <p:nvSpPr>
          <p:cNvPr id="6" name="Rectangle 5"/>
          <p:cNvSpPr/>
          <p:nvPr/>
        </p:nvSpPr>
        <p:spPr>
          <a:xfrm>
            <a:off x="76200" y="4875074"/>
            <a:ext cx="8991600" cy="1754326"/>
          </a:xfrm>
          <a:prstGeom prst="rect">
            <a:avLst/>
          </a:prstGeom>
        </p:spPr>
        <p:txBody>
          <a:bodyPr wrap="square">
            <a:spAutoFit/>
          </a:bodyPr>
          <a:lstStyle/>
          <a:p>
            <a:pPr algn="ctr"/>
            <a:r>
              <a:rPr lang="en-US" i="1" dirty="0">
                <a:latin typeface="Century Gothic" pitchFamily="34" charset="0"/>
              </a:rPr>
              <a:t>Prior to 1830 there was a market for small sheep farmers. After 1830, mills chose to look to </a:t>
            </a:r>
            <a:r>
              <a:rPr lang="en-US" i="1" dirty="0" err="1">
                <a:latin typeface="Century Gothic" pitchFamily="34" charset="0"/>
              </a:rPr>
              <a:t>Naushon</a:t>
            </a:r>
            <a:r>
              <a:rPr lang="en-US" i="1" dirty="0">
                <a:latin typeface="Century Gothic" pitchFamily="34" charset="0"/>
              </a:rPr>
              <a:t> Island for wool, as it was easier to contract with one herd of 1,000 sheep, than it was to do business with multiple small farmers.</a:t>
            </a:r>
          </a:p>
          <a:p>
            <a:pPr algn="ctr"/>
            <a:r>
              <a:rPr lang="en-US" i="1" dirty="0">
                <a:latin typeface="Century Gothic" pitchFamily="34" charset="0"/>
              </a:rPr>
              <a:t>Sheep and Wool in Nineteenth-Century Falmouth, MA: Examining the Collapse of a Cape Cod Industry </a:t>
            </a:r>
          </a:p>
          <a:p>
            <a:pPr algn="ctr"/>
            <a:r>
              <a:rPr lang="en-US" dirty="0">
                <a:latin typeface="Century Gothic" pitchFamily="34" charset="0"/>
              </a:rPr>
              <a:t>Leo Patrick </a:t>
            </a:r>
            <a:r>
              <a:rPr lang="en-US" dirty="0" err="1">
                <a:latin typeface="Century Gothic" pitchFamily="34" charset="0"/>
              </a:rPr>
              <a:t>Ledwell</a:t>
            </a:r>
            <a:r>
              <a:rPr lang="en-US" dirty="0">
                <a:latin typeface="Century Gothic" pitchFamily="34" charset="0"/>
              </a:rPr>
              <a:t> University of Massachusetts Boston</a:t>
            </a:r>
          </a:p>
        </p:txBody>
      </p:sp>
    </p:spTree>
    <p:extLst>
      <p:ext uri="{BB962C8B-B14F-4D97-AF65-F5344CB8AC3E}">
        <p14:creationId xmlns:p14="http://schemas.microsoft.com/office/powerpoint/2010/main" val="2686053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lvoo_000\Downloads\Buggy on bea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609600"/>
            <a:ext cx="7620000" cy="1785104"/>
          </a:xfrm>
          <a:prstGeom prst="rect">
            <a:avLst/>
          </a:prstGeom>
          <a:noFill/>
        </p:spPr>
        <p:txBody>
          <a:bodyPr wrap="square" rtlCol="0">
            <a:spAutoFit/>
          </a:bodyPr>
          <a:lstStyle/>
          <a:p>
            <a:pPr algn="ctr"/>
            <a:r>
              <a:rPr lang="en-US" sz="2200" b="1" dirty="0" smtClean="0">
                <a:solidFill>
                  <a:schemeClr val="bg1"/>
                </a:solidFill>
              </a:rPr>
              <a:t>By the mid 1800s, it was difficult for farm families to support families on land that had been subdivided multiple times. Whaling was also on the decline and seafaring males returned to the village to try to find a new vocation. Some did and stayed; others did not, and left for lands further west.</a:t>
            </a:r>
            <a:endParaRPr lang="en-US" sz="2200" b="1" dirty="0">
              <a:solidFill>
                <a:schemeClr val="bg1"/>
              </a:solidFill>
            </a:endParaRPr>
          </a:p>
        </p:txBody>
      </p:sp>
    </p:spTree>
    <p:extLst>
      <p:ext uri="{BB962C8B-B14F-4D97-AF65-F5344CB8AC3E}">
        <p14:creationId xmlns:p14="http://schemas.microsoft.com/office/powerpoint/2010/main" val="171064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700" y="381000"/>
            <a:ext cx="8504499" cy="2554545"/>
          </a:xfrm>
          <a:prstGeom prst="rect">
            <a:avLst/>
          </a:prstGeom>
          <a:noFill/>
        </p:spPr>
        <p:txBody>
          <a:bodyPr wrap="square" rtlCol="0">
            <a:spAutoFit/>
          </a:bodyPr>
          <a:lstStyle/>
          <a:p>
            <a:pPr algn="ctr"/>
            <a:r>
              <a:rPr lang="en-US" sz="2000" dirty="0" smtClean="0"/>
              <a:t>My sincere thanks goes to: Ben Coffin for the loan of Bowman early 1700s artifacts that he discovered in his house in 2001. The Bowerman and Bowman families for their donation of archival records and photographs. David Young, Abigail Young, Erica Adams and Susan </a:t>
            </a:r>
            <a:r>
              <a:rPr lang="en-US" sz="2000" dirty="0" err="1" smtClean="0"/>
              <a:t>Carliss</a:t>
            </a:r>
            <a:r>
              <a:rPr lang="en-US" sz="2000" dirty="0" smtClean="0"/>
              <a:t> for assisting with research for this and other presentations. The entire library staff for covering the circulation desk while I chased down facts and scoured the archives finally thank you to Friends (Quakers) of the Preparatory Meeting who have graciously invited you all for a guided tour of the Meeting House at 7:00pm</a:t>
            </a:r>
            <a:endParaRPr lang="en-US" sz="2000" dirty="0"/>
          </a:p>
        </p:txBody>
      </p:sp>
      <p:sp>
        <p:nvSpPr>
          <p:cNvPr id="3" name="TextBox 2"/>
          <p:cNvSpPr txBox="1"/>
          <p:nvPr/>
        </p:nvSpPr>
        <p:spPr>
          <a:xfrm>
            <a:off x="283579" y="2971800"/>
            <a:ext cx="8534400" cy="3816429"/>
          </a:xfrm>
          <a:prstGeom prst="rect">
            <a:avLst/>
          </a:prstGeom>
          <a:noFill/>
        </p:spPr>
        <p:txBody>
          <a:bodyPr wrap="square" rtlCol="0">
            <a:spAutoFit/>
          </a:bodyPr>
          <a:lstStyle/>
          <a:p>
            <a:pPr algn="ctr"/>
            <a:r>
              <a:rPr lang="en-US" sz="2200" b="1" dirty="0" smtClean="0"/>
              <a:t>How important were the </a:t>
            </a:r>
            <a:r>
              <a:rPr lang="en-US" sz="2200" b="1" dirty="0" err="1" smtClean="0"/>
              <a:t>Bowermans</a:t>
            </a:r>
            <a:r>
              <a:rPr lang="en-US" sz="2200" b="1" dirty="0" smtClean="0"/>
              <a:t> and </a:t>
            </a:r>
            <a:r>
              <a:rPr lang="en-US" sz="2200" b="1" dirty="0" err="1" smtClean="0"/>
              <a:t>Bowmans</a:t>
            </a:r>
            <a:r>
              <a:rPr lang="en-US" sz="2200" b="1" dirty="0" smtClean="0"/>
              <a:t> to the history and heritage of West Falmouth? Two cemeteries give us clues:</a:t>
            </a:r>
          </a:p>
          <a:p>
            <a:pPr algn="ctr"/>
            <a:r>
              <a:rPr lang="en-US" sz="2200" dirty="0" smtClean="0"/>
              <a:t>The West Falmouth Friends Cemetery: 341 total Memorials…</a:t>
            </a:r>
          </a:p>
          <a:p>
            <a:pPr algn="ctr"/>
            <a:r>
              <a:rPr lang="en-US" sz="2200" i="1" dirty="0" smtClean="0"/>
              <a:t>38 Bowman and 33 Bowerman (62 Swift and 76 Gifford)</a:t>
            </a:r>
          </a:p>
          <a:p>
            <a:pPr algn="ctr"/>
            <a:r>
              <a:rPr lang="en-US" sz="2200" dirty="0" smtClean="0"/>
              <a:t>The Oak Grove Cemetery: 5,258 Memorials…</a:t>
            </a:r>
          </a:p>
          <a:p>
            <a:pPr algn="ctr"/>
            <a:r>
              <a:rPr lang="en-US" sz="2200" i="1" dirty="0" smtClean="0"/>
              <a:t>66 Bowman and 1 Bowerman (117 Swift and 81 Gifford)</a:t>
            </a:r>
          </a:p>
          <a:p>
            <a:pPr algn="ctr"/>
            <a:r>
              <a:rPr lang="en-US" sz="2200" dirty="0" smtClean="0"/>
              <a:t>Totals for both cemeteries:</a:t>
            </a:r>
          </a:p>
          <a:p>
            <a:pPr algn="ctr"/>
            <a:r>
              <a:rPr lang="en-US" sz="2200" dirty="0" smtClean="0"/>
              <a:t>179 Swift</a:t>
            </a:r>
          </a:p>
          <a:p>
            <a:pPr algn="ctr"/>
            <a:r>
              <a:rPr lang="en-US" sz="2200" dirty="0" smtClean="0"/>
              <a:t>157 Gifford</a:t>
            </a:r>
          </a:p>
          <a:p>
            <a:pPr algn="ctr"/>
            <a:r>
              <a:rPr lang="en-US" sz="2200" dirty="0" smtClean="0"/>
              <a:t>104 Bowman</a:t>
            </a:r>
          </a:p>
          <a:p>
            <a:pPr algn="ctr"/>
            <a:r>
              <a:rPr lang="en-US" sz="2200" dirty="0" smtClean="0"/>
              <a:t>34 Bowerman</a:t>
            </a:r>
          </a:p>
        </p:txBody>
      </p:sp>
    </p:spTree>
    <p:extLst>
      <p:ext uri="{BB962C8B-B14F-4D97-AF65-F5344CB8AC3E}">
        <p14:creationId xmlns:p14="http://schemas.microsoft.com/office/powerpoint/2010/main" val="1727635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lvoo_000\Downloads\Bowerma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1"/>
            <a:ext cx="7315200" cy="601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888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eflection blurRad="12700" endPos="0" dir="5400000" sy="-90000" algn="bl" rotWithShape="0"/>
                </a:effectLst>
              </a:rPr>
              <a:t>WEST FALMOUTH (BOWMAN)</a:t>
            </a:r>
            <a:endParaRPr lang="en-US" dirty="0">
              <a:effectLst>
                <a:reflection blurRad="12700" endPos="0" dir="5400000" sy="-90000" algn="bl" rotWithShape="0"/>
              </a:effectLst>
            </a:endParaRPr>
          </a:p>
        </p:txBody>
      </p:sp>
      <p:pic>
        <p:nvPicPr>
          <p:cNvPr id="7170" name="Picture 2" descr="C:\Users\rlvoo_000\Downloads\IMG_7086 (1).jpg"/>
          <p:cNvPicPr>
            <a:picLocks noChangeAspect="1" noChangeArrowheads="1"/>
          </p:cNvPicPr>
          <p:nvPr/>
        </p:nvPicPr>
        <p:blipFill rotWithShape="1">
          <a:blip r:embed="rId2">
            <a:extLst>
              <a:ext uri="{28A0092B-C50C-407E-A947-70E740481C1C}">
                <a14:useLocalDpi xmlns:a14="http://schemas.microsoft.com/office/drawing/2010/main" val="0"/>
              </a:ext>
            </a:extLst>
          </a:blip>
          <a:srcRect t="13600" b="33672"/>
          <a:stretch/>
        </p:blipFill>
        <p:spPr bwMode="auto">
          <a:xfrm>
            <a:off x="981919" y="1600200"/>
            <a:ext cx="7087886" cy="28030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81919" y="4724400"/>
            <a:ext cx="7247681" cy="1107996"/>
          </a:xfrm>
          <a:prstGeom prst="rect">
            <a:avLst/>
          </a:prstGeom>
          <a:noFill/>
        </p:spPr>
        <p:txBody>
          <a:bodyPr wrap="square" rtlCol="0">
            <a:spAutoFit/>
          </a:bodyPr>
          <a:lstStyle/>
          <a:p>
            <a:pPr algn="ctr"/>
            <a:r>
              <a:rPr lang="en-US" sz="2200" dirty="0" smtClean="0"/>
              <a:t>DIED, of Dropsy, at West Falmouth, Sept. 7</a:t>
            </a:r>
            <a:r>
              <a:rPr lang="en-US" sz="2200" baseline="30000" dirty="0" smtClean="0"/>
              <a:t>th</a:t>
            </a:r>
            <a:r>
              <a:rPr lang="en-US" sz="2200" dirty="0" smtClean="0"/>
              <a:t>, 1863, Chloe F. Bowman, wife of Seth II Bowman, and daughter of Joseph and </a:t>
            </a:r>
            <a:r>
              <a:rPr lang="en-US" sz="2200" dirty="0" err="1" smtClean="0"/>
              <a:t>Phear</a:t>
            </a:r>
            <a:r>
              <a:rPr lang="en-US" sz="2200" dirty="0" smtClean="0"/>
              <a:t> Baxter, aged 24 years and 4 months...</a:t>
            </a:r>
            <a:endParaRPr lang="en-US" sz="2200" dirty="0"/>
          </a:p>
        </p:txBody>
      </p:sp>
    </p:spTree>
    <p:extLst>
      <p:ext uri="{BB962C8B-B14F-4D97-AF65-F5344CB8AC3E}">
        <p14:creationId xmlns:p14="http://schemas.microsoft.com/office/powerpoint/2010/main" val="2975306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eflection blurRad="12700" endPos="0" dir="5400000" sy="-90000" algn="bl" rotWithShape="0"/>
                </a:effectLst>
              </a:rPr>
              <a:t>THE BOWMANS-FRED BOWMAN</a:t>
            </a:r>
            <a:endParaRPr lang="en-US" dirty="0">
              <a:effectLst>
                <a:reflection blurRad="12700" endPos="0" dir="5400000" sy="-90000" algn="bl" rotWithShape="0"/>
              </a:effectLst>
            </a:endParaRPr>
          </a:p>
        </p:txBody>
      </p:sp>
      <p:sp>
        <p:nvSpPr>
          <p:cNvPr id="3" name="TextBox 2"/>
          <p:cNvSpPr txBox="1"/>
          <p:nvPr/>
        </p:nvSpPr>
        <p:spPr>
          <a:xfrm>
            <a:off x="4648201" y="1219200"/>
            <a:ext cx="4267200" cy="5324535"/>
          </a:xfrm>
          <a:prstGeom prst="rect">
            <a:avLst/>
          </a:prstGeom>
          <a:noFill/>
        </p:spPr>
        <p:txBody>
          <a:bodyPr wrap="square" rtlCol="0">
            <a:spAutoFit/>
          </a:bodyPr>
          <a:lstStyle/>
          <a:p>
            <a:pPr algn="ctr"/>
            <a:r>
              <a:rPr lang="en-US" sz="2000" dirty="0"/>
              <a:t>Son of James Andrew and </a:t>
            </a:r>
            <a:r>
              <a:rPr lang="en-US" sz="2000" dirty="0" err="1"/>
              <a:t>Achsah</a:t>
            </a:r>
            <a:r>
              <a:rPr lang="en-US" sz="2000" dirty="0"/>
              <a:t> Landers Bowman. </a:t>
            </a:r>
            <a:r>
              <a:rPr lang="en-US" sz="2000" dirty="0" smtClean="0"/>
              <a:t>Born in 1863.</a:t>
            </a:r>
            <a:r>
              <a:rPr lang="en-US" sz="2000" dirty="0"/>
              <a:t/>
            </a:r>
            <a:br>
              <a:rPr lang="en-US" sz="2000" dirty="0"/>
            </a:br>
            <a:r>
              <a:rPr lang="en-US" sz="2000" dirty="0"/>
              <a:t>He married </a:t>
            </a:r>
            <a:r>
              <a:rPr lang="en-US" sz="2000" dirty="0" err="1"/>
              <a:t>Eulinda</a:t>
            </a:r>
            <a:r>
              <a:rPr lang="en-US" sz="2000" dirty="0"/>
              <a:t> Baker in West Falmouth in 1936.</a:t>
            </a:r>
            <a:br>
              <a:rPr lang="en-US" sz="2000" dirty="0"/>
            </a:br>
            <a:r>
              <a:rPr lang="en-US" sz="2000" dirty="0"/>
              <a:t/>
            </a:r>
            <a:br>
              <a:rPr lang="en-US" sz="2000" dirty="0"/>
            </a:br>
            <a:r>
              <a:rPr lang="en-US" sz="2000" dirty="0"/>
              <a:t>Fred Bowman was a contractor and built a hundred or </a:t>
            </a:r>
            <a:r>
              <a:rPr lang="en-US" sz="2000" dirty="0" smtClean="0"/>
              <a:t>more homes </a:t>
            </a:r>
            <a:r>
              <a:rPr lang="en-US" sz="2000" dirty="0"/>
              <a:t>in the Falmouth area and Martha's </a:t>
            </a:r>
            <a:r>
              <a:rPr lang="en-US" sz="2000" dirty="0" smtClean="0"/>
              <a:t>Vineyard, including: The West Falmouth Library, The Methodist Church (current) and the Swift residences across the street from the Library???</a:t>
            </a:r>
            <a:r>
              <a:rPr lang="en-US" sz="2000" dirty="0"/>
              <a:t/>
            </a:r>
            <a:br>
              <a:rPr lang="en-US" sz="2000" dirty="0"/>
            </a:br>
            <a:r>
              <a:rPr lang="en-US" sz="2000" dirty="0"/>
              <a:t/>
            </a:r>
            <a:br>
              <a:rPr lang="en-US" sz="2000" dirty="0"/>
            </a:br>
            <a:r>
              <a:rPr lang="en-US" sz="2000" dirty="0"/>
              <a:t>Children; Grover Bowman; </a:t>
            </a:r>
            <a:r>
              <a:rPr lang="en-US" sz="2000" dirty="0" err="1"/>
              <a:t>Marjoire</a:t>
            </a:r>
            <a:r>
              <a:rPr lang="en-US" sz="2000" dirty="0"/>
              <a:t> N, Hazel M. Nickerson, Rita L. Bowman, Mrs. Lester A. Bourne and Ruth E. Simpson.</a:t>
            </a:r>
          </a:p>
        </p:txBody>
      </p:sp>
      <p:pic>
        <p:nvPicPr>
          <p:cNvPr id="4098" name="Picture 2" descr="https://images.findagrave.com/photos/2016/3/UNCEM_14518807020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47800"/>
            <a:ext cx="3982065"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52716" y="6225525"/>
            <a:ext cx="1991032" cy="369332"/>
          </a:xfrm>
          <a:prstGeom prst="rect">
            <a:avLst/>
          </a:prstGeom>
          <a:noFill/>
        </p:spPr>
        <p:txBody>
          <a:bodyPr wrap="square" rtlCol="0">
            <a:spAutoFit/>
          </a:bodyPr>
          <a:lstStyle/>
          <a:p>
            <a:r>
              <a:rPr lang="en-US" dirty="0"/>
              <a:t>f</a:t>
            </a:r>
            <a:r>
              <a:rPr lang="en-US" dirty="0" smtClean="0"/>
              <a:t>indagrave.com</a:t>
            </a:r>
            <a:endParaRPr lang="en-US" dirty="0"/>
          </a:p>
        </p:txBody>
      </p:sp>
    </p:spTree>
    <p:extLst>
      <p:ext uri="{BB962C8B-B14F-4D97-AF65-F5344CB8AC3E}">
        <p14:creationId xmlns:p14="http://schemas.microsoft.com/office/powerpoint/2010/main" val="4177638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eflection endPos="0" dir="5400000" sy="-90000" algn="bl" rotWithShape="0"/>
                </a:effectLst>
              </a:rPr>
              <a:t>THE BOWMANS</a:t>
            </a:r>
            <a:endParaRPr lang="en-US" dirty="0">
              <a:effectLst>
                <a:reflection endPos="0" dir="5400000" sy="-90000" algn="bl" rotWithShape="0"/>
              </a:effectLst>
            </a:endParaRPr>
          </a:p>
        </p:txBody>
      </p:sp>
      <p:sp>
        <p:nvSpPr>
          <p:cNvPr id="3" name="TextBox 2"/>
          <p:cNvSpPr txBox="1"/>
          <p:nvPr/>
        </p:nvSpPr>
        <p:spPr>
          <a:xfrm>
            <a:off x="457200" y="1371600"/>
            <a:ext cx="8458200" cy="4893647"/>
          </a:xfrm>
          <a:prstGeom prst="rect">
            <a:avLst/>
          </a:prstGeom>
          <a:noFill/>
        </p:spPr>
        <p:txBody>
          <a:bodyPr wrap="square" rtlCol="0">
            <a:spAutoFit/>
          </a:bodyPr>
          <a:lstStyle/>
          <a:p>
            <a:r>
              <a:rPr lang="en-US" sz="2400" dirty="0" smtClean="0"/>
              <a:t>Fred Bowman-Builder (The Library and current Methodist Church ? Swift residences across the street?)</a:t>
            </a:r>
          </a:p>
          <a:p>
            <a:r>
              <a:rPr lang="en-US" sz="2400" dirty="0" smtClean="0"/>
              <a:t>Grover Bowman-Carpenter</a:t>
            </a:r>
          </a:p>
          <a:p>
            <a:r>
              <a:rPr lang="en-US" sz="2400" dirty="0" smtClean="0"/>
              <a:t>Reuben Bowman-Carpenter</a:t>
            </a:r>
          </a:p>
          <a:p>
            <a:r>
              <a:rPr lang="en-US" sz="2400" dirty="0" smtClean="0"/>
              <a:t>Stephen E. Bowman-Carpenter (Bowman collection in archival case)</a:t>
            </a:r>
          </a:p>
          <a:p>
            <a:r>
              <a:rPr lang="en-US" sz="2400" dirty="0" smtClean="0"/>
              <a:t>H. M. Bowman-Painter and Paper Hanger</a:t>
            </a:r>
          </a:p>
          <a:p>
            <a:r>
              <a:rPr lang="en-US" sz="2400" dirty="0" smtClean="0"/>
              <a:t>J.E. Bowman-House painter</a:t>
            </a:r>
          </a:p>
          <a:p>
            <a:r>
              <a:rPr lang="en-US" sz="2400" dirty="0" smtClean="0"/>
              <a:t>Ebenezer Bowman-Seafarer</a:t>
            </a:r>
          </a:p>
          <a:p>
            <a:r>
              <a:rPr lang="en-US" sz="2400" dirty="0" smtClean="0"/>
              <a:t>David H. Bowman-Sea captain</a:t>
            </a:r>
          </a:p>
          <a:p>
            <a:r>
              <a:rPr lang="en-US" sz="2400" dirty="0" smtClean="0"/>
              <a:t>George L. Bowman-Sea captain</a:t>
            </a:r>
          </a:p>
          <a:p>
            <a:r>
              <a:rPr lang="en-US" sz="2400" dirty="0" smtClean="0"/>
              <a:t>Joseph H. Bowman-Sea captain</a:t>
            </a:r>
          </a:p>
          <a:p>
            <a:r>
              <a:rPr lang="en-US" sz="2400" dirty="0" smtClean="0"/>
              <a:t>Zebulon Bowman-Salt manufacturing</a:t>
            </a:r>
            <a:endParaRPr lang="en-US" sz="2400" dirty="0"/>
          </a:p>
        </p:txBody>
      </p:sp>
    </p:spTree>
    <p:extLst>
      <p:ext uri="{BB962C8B-B14F-4D97-AF65-F5344CB8AC3E}">
        <p14:creationId xmlns:p14="http://schemas.microsoft.com/office/powerpoint/2010/main" val="3201288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eflection endPos="0" dir="5400000" sy="-90000" algn="bl" rotWithShape="0"/>
                </a:effectLst>
              </a:rPr>
              <a:t>ALBERT SWIFT BOWERMAN</a:t>
            </a:r>
            <a:endParaRPr lang="en-US" dirty="0">
              <a:effectLst>
                <a:reflection endPos="0" dir="5400000" sy="-90000" algn="bl" rotWithShape="0"/>
              </a:effectLst>
            </a:endParaRPr>
          </a:p>
        </p:txBody>
      </p:sp>
      <p:sp>
        <p:nvSpPr>
          <p:cNvPr id="4" name="TextBox 3"/>
          <p:cNvSpPr txBox="1"/>
          <p:nvPr/>
        </p:nvSpPr>
        <p:spPr>
          <a:xfrm>
            <a:off x="2667000" y="1180267"/>
            <a:ext cx="6096000" cy="5601533"/>
          </a:xfrm>
          <a:prstGeom prst="rect">
            <a:avLst/>
          </a:prstGeom>
          <a:noFill/>
        </p:spPr>
        <p:txBody>
          <a:bodyPr wrap="square" rtlCol="0">
            <a:spAutoFit/>
          </a:bodyPr>
          <a:lstStyle/>
          <a:p>
            <a:pPr algn="ctr"/>
            <a:r>
              <a:rPr lang="en-US" sz="2200" dirty="0" smtClean="0"/>
              <a:t>Albert Swift </a:t>
            </a:r>
            <a:r>
              <a:rPr lang="en-US" sz="2200" dirty="0" err="1" smtClean="0"/>
              <a:t>Bowerman</a:t>
            </a:r>
            <a:r>
              <a:rPr lang="en-US" sz="2200" dirty="0" smtClean="0"/>
              <a:t> was the original owner of the </a:t>
            </a:r>
            <a:r>
              <a:rPr lang="en-US" sz="2200" dirty="0" err="1" smtClean="0"/>
              <a:t>Bowerman</a:t>
            </a:r>
            <a:r>
              <a:rPr lang="en-US" sz="2200" dirty="0" smtClean="0"/>
              <a:t> Bath House on </a:t>
            </a:r>
            <a:r>
              <a:rPr lang="en-US" sz="2200" dirty="0" err="1" smtClean="0"/>
              <a:t>Bowerman’s</a:t>
            </a:r>
            <a:r>
              <a:rPr lang="en-US" sz="2200" dirty="0" smtClean="0"/>
              <a:t> Beach. The bath house was rebuilt on large scale after major damage in both the 1938 and 1954 hurricanes. </a:t>
            </a:r>
            <a:br>
              <a:rPr lang="en-US" sz="2200" dirty="0" smtClean="0"/>
            </a:br>
            <a:r>
              <a:rPr lang="en-US" sz="2200" dirty="0" smtClean="0"/>
              <a:t>For 40 years, until he resigned in 1939, Mr. </a:t>
            </a:r>
            <a:r>
              <a:rPr lang="en-US" sz="2200" dirty="0" err="1" smtClean="0"/>
              <a:t>Bowerman</a:t>
            </a:r>
            <a:r>
              <a:rPr lang="en-US" sz="2200" dirty="0" smtClean="0"/>
              <a:t> served as librarian of the West Falmouth library. “During the 40 years Mr. </a:t>
            </a:r>
            <a:r>
              <a:rPr lang="en-US" sz="2200" dirty="0" err="1" smtClean="0"/>
              <a:t>Bowerman</a:t>
            </a:r>
            <a:r>
              <a:rPr lang="en-US" sz="2200" dirty="0" smtClean="0"/>
              <a:t> missed only one season as librarian”. He also served </a:t>
            </a:r>
            <a:r>
              <a:rPr lang="en-US" sz="2200" dirty="0"/>
              <a:t>on the </a:t>
            </a:r>
            <a:r>
              <a:rPr lang="en-US" sz="2200" dirty="0" smtClean="0"/>
              <a:t>Library Board </a:t>
            </a:r>
            <a:r>
              <a:rPr lang="en-US" sz="2200" dirty="0"/>
              <a:t>of Directors. </a:t>
            </a:r>
            <a:r>
              <a:rPr lang="en-US" sz="2200" dirty="0" smtClean="0"/>
              <a:t>He was a member of the Society of Friends and of the Sandwich Monthly meeting, </a:t>
            </a:r>
            <a:r>
              <a:rPr lang="en-US" sz="2200" smtClean="0"/>
              <a:t>and he was </a:t>
            </a:r>
            <a:r>
              <a:rPr lang="en-US" sz="2200" dirty="0" smtClean="0"/>
              <a:t>an alumnus of Moses Brown school. </a:t>
            </a:r>
          </a:p>
          <a:p>
            <a:pPr algn="ctr"/>
            <a:r>
              <a:rPr lang="en-US" dirty="0" smtClean="0"/>
              <a:t>Albert was the father of </a:t>
            </a:r>
            <a:r>
              <a:rPr lang="en-US" dirty="0"/>
              <a:t>Mrs. Frederick C. (Cecelia) </a:t>
            </a:r>
            <a:r>
              <a:rPr lang="en-US" dirty="0" err="1"/>
              <a:t>Fuglister</a:t>
            </a:r>
            <a:r>
              <a:rPr lang="en-US" dirty="0"/>
              <a:t> of Woods Hole </a:t>
            </a:r>
            <a:r>
              <a:rPr lang="en-US" dirty="0" smtClean="0"/>
              <a:t>who wrote extensively about the history of</a:t>
            </a:r>
          </a:p>
          <a:p>
            <a:pPr algn="ctr"/>
            <a:r>
              <a:rPr lang="en-US" dirty="0" smtClean="0"/>
              <a:t>West Falmouth, Falmouth, and Woods Hole.</a:t>
            </a:r>
          </a:p>
          <a:p>
            <a:pPr algn="ctr"/>
            <a:r>
              <a:rPr lang="en-US" i="1" dirty="0">
                <a:solidFill>
                  <a:srgbClr val="0070C0"/>
                </a:solidFill>
              </a:rPr>
              <a:t>f</a:t>
            </a:r>
            <a:r>
              <a:rPr lang="en-US" i="1" dirty="0" smtClean="0">
                <a:solidFill>
                  <a:srgbClr val="0070C0"/>
                </a:solidFill>
              </a:rPr>
              <a:t>indagrave.com</a:t>
            </a:r>
            <a:endParaRPr lang="en-US" i="1" dirty="0">
              <a:solidFill>
                <a:srgbClr val="0070C0"/>
              </a:solidFill>
            </a:endParaRPr>
          </a:p>
        </p:txBody>
      </p:sp>
      <p:pic>
        <p:nvPicPr>
          <p:cNvPr id="5" name="Picture 4"/>
          <p:cNvPicPr>
            <a:picLocks noChangeAspect="1"/>
          </p:cNvPicPr>
          <p:nvPr/>
        </p:nvPicPr>
        <p:blipFill>
          <a:blip r:embed="rId2"/>
          <a:stretch>
            <a:fillRect/>
          </a:stretch>
        </p:blipFill>
        <p:spPr>
          <a:xfrm>
            <a:off x="301752" y="1905001"/>
            <a:ext cx="2247185" cy="3352800"/>
          </a:xfrm>
          <a:prstGeom prst="rect">
            <a:avLst/>
          </a:prstGeom>
        </p:spPr>
      </p:pic>
    </p:spTree>
    <p:extLst>
      <p:ext uri="{BB962C8B-B14F-4D97-AF65-F5344CB8AC3E}">
        <p14:creationId xmlns:p14="http://schemas.microsoft.com/office/powerpoint/2010/main" val="1332684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eflection endPos="0" dir="5400000" sy="-90000" algn="bl" rotWithShape="0"/>
                </a:effectLst>
              </a:rPr>
              <a:t>The </a:t>
            </a:r>
            <a:r>
              <a:rPr lang="en-US" dirty="0" err="1" smtClean="0">
                <a:effectLst>
                  <a:reflection endPos="0" dir="5400000" sy="-90000" algn="bl" rotWithShape="0"/>
                </a:effectLst>
              </a:rPr>
              <a:t>bowermans</a:t>
            </a:r>
            <a:endParaRPr lang="en-US" dirty="0">
              <a:effectLst>
                <a:reflection endPos="0" dir="5400000" sy="-90000" algn="bl" rotWithShape="0"/>
              </a:effectLst>
            </a:endParaRPr>
          </a:p>
        </p:txBody>
      </p:sp>
      <p:sp>
        <p:nvSpPr>
          <p:cNvPr id="3" name="TextBox 2"/>
          <p:cNvSpPr txBox="1"/>
          <p:nvPr/>
        </p:nvSpPr>
        <p:spPr>
          <a:xfrm>
            <a:off x="381000" y="1676400"/>
            <a:ext cx="8305800" cy="3416320"/>
          </a:xfrm>
          <a:prstGeom prst="rect">
            <a:avLst/>
          </a:prstGeom>
          <a:noFill/>
        </p:spPr>
        <p:txBody>
          <a:bodyPr wrap="square" rtlCol="0">
            <a:spAutoFit/>
          </a:bodyPr>
          <a:lstStyle/>
          <a:p>
            <a:r>
              <a:rPr lang="en-US" sz="2400" dirty="0" smtClean="0"/>
              <a:t>Albert Swift </a:t>
            </a:r>
            <a:r>
              <a:rPr lang="en-US" sz="2400" dirty="0" err="1" smtClean="0"/>
              <a:t>Bowerman</a:t>
            </a:r>
            <a:r>
              <a:rPr lang="en-US" sz="2400" dirty="0" smtClean="0"/>
              <a:t>-Librarian West Falmouth Library</a:t>
            </a:r>
          </a:p>
          <a:p>
            <a:r>
              <a:rPr lang="en-US" sz="2400" dirty="0" smtClean="0"/>
              <a:t>Thomas </a:t>
            </a:r>
            <a:r>
              <a:rPr lang="en-US" sz="2400" dirty="0" smtClean="0"/>
              <a:t>Bowerman Jr.-Farmer, Selectman</a:t>
            </a:r>
          </a:p>
          <a:p>
            <a:r>
              <a:rPr lang="en-US" sz="2400" dirty="0" smtClean="0"/>
              <a:t>Daniel Bowerman-Farmer, Salt manufacturing</a:t>
            </a:r>
          </a:p>
          <a:p>
            <a:r>
              <a:rPr lang="en-US" sz="2400" dirty="0" smtClean="0"/>
              <a:t>Stephen Bowerman-Farmer, Selectman</a:t>
            </a:r>
          </a:p>
          <a:p>
            <a:r>
              <a:rPr lang="en-US" sz="2400" dirty="0" err="1" smtClean="0"/>
              <a:t>Barnabus</a:t>
            </a:r>
            <a:r>
              <a:rPr lang="en-US" sz="2400" dirty="0" smtClean="0"/>
              <a:t> Bowerman-Selectman (12 years)</a:t>
            </a:r>
          </a:p>
          <a:p>
            <a:r>
              <a:rPr lang="en-US" sz="2400" dirty="0" smtClean="0"/>
              <a:t>Joseph Bowerman-Investor, tanner, farmer</a:t>
            </a:r>
          </a:p>
          <a:p>
            <a:r>
              <a:rPr lang="en-US" sz="2400" dirty="0" smtClean="0"/>
              <a:t>Prince Gifford Bowerman-Farmer, builder</a:t>
            </a:r>
          </a:p>
          <a:p>
            <a:r>
              <a:rPr lang="en-US" sz="2400" dirty="0" smtClean="0"/>
              <a:t>Samuel Bowerman-Lawyer</a:t>
            </a:r>
          </a:p>
          <a:p>
            <a:r>
              <a:rPr lang="en-US" sz="2400" dirty="0" smtClean="0"/>
              <a:t>Daniel Bowerman (2</a:t>
            </a:r>
            <a:r>
              <a:rPr lang="en-US" sz="2400" baseline="30000" dirty="0" smtClean="0"/>
              <a:t>nd</a:t>
            </a:r>
            <a:r>
              <a:rPr lang="en-US" sz="2400" dirty="0" smtClean="0"/>
              <a:t>)-Farmer, miner, carpenter</a:t>
            </a:r>
            <a:endParaRPr lang="en-US" sz="2400" dirty="0"/>
          </a:p>
        </p:txBody>
      </p:sp>
    </p:spTree>
    <p:extLst>
      <p:ext uri="{BB962C8B-B14F-4D97-AF65-F5344CB8AC3E}">
        <p14:creationId xmlns:p14="http://schemas.microsoft.com/office/powerpoint/2010/main" val="3642082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228600"/>
            <a:ext cx="8458200" cy="1219200"/>
          </a:xfrm>
          <a:prstGeom prst="rect">
            <a:avLst/>
          </a:prstGeom>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3200" dirty="0" smtClean="0">
                <a:effectLst>
                  <a:reflection blurRad="12700" endPos="0" dir="5400000" sy="-90000" algn="bl" rotWithShape="0"/>
                </a:effectLst>
              </a:rPr>
              <a:t>WEST FALMOUTH HISTORY AND HERITAGE       A TWO YEAR CELEBRATION</a:t>
            </a:r>
            <a:endParaRPr lang="en-US" sz="3200" dirty="0">
              <a:effectLst>
                <a:reflection blurRad="12700" endPos="0" dir="5400000" sy="-90000" algn="bl" rotWithShape="0"/>
              </a:effectLst>
            </a:endParaRPr>
          </a:p>
        </p:txBody>
      </p:sp>
      <p:sp>
        <p:nvSpPr>
          <p:cNvPr id="3" name="TextBox 2"/>
          <p:cNvSpPr txBox="1"/>
          <p:nvPr/>
        </p:nvSpPr>
        <p:spPr>
          <a:xfrm>
            <a:off x="1562100" y="1216967"/>
            <a:ext cx="5943600" cy="461665"/>
          </a:xfrm>
          <a:prstGeom prst="rect">
            <a:avLst/>
          </a:prstGeom>
          <a:noFill/>
        </p:spPr>
        <p:txBody>
          <a:bodyPr wrap="square" rtlCol="0">
            <a:spAutoFit/>
          </a:bodyPr>
          <a:lstStyle/>
          <a:p>
            <a:pPr algn="ctr"/>
            <a:r>
              <a:rPr lang="en-US" sz="2400" b="1" i="1" dirty="0" smtClean="0">
                <a:solidFill>
                  <a:srgbClr val="002060"/>
                </a:solidFill>
                <a:hlinkClick r:id="rId2"/>
              </a:rPr>
              <a:t>http://www.westfalmouthlibrary.org</a:t>
            </a:r>
            <a:endParaRPr lang="en-US" sz="2400" b="1" i="1" dirty="0">
              <a:solidFill>
                <a:srgbClr val="002060"/>
              </a:solidFill>
            </a:endParaRPr>
          </a:p>
        </p:txBody>
      </p:sp>
      <p:sp>
        <p:nvSpPr>
          <p:cNvPr id="4" name="TextBox 3"/>
          <p:cNvSpPr txBox="1"/>
          <p:nvPr/>
        </p:nvSpPr>
        <p:spPr>
          <a:xfrm>
            <a:off x="1752600" y="1817225"/>
            <a:ext cx="6111433" cy="369332"/>
          </a:xfrm>
          <a:prstGeom prst="rect">
            <a:avLst/>
          </a:prstGeom>
          <a:noFill/>
        </p:spPr>
        <p:txBody>
          <a:bodyPr wrap="square" rtlCol="0">
            <a:spAutoFit/>
          </a:bodyPr>
          <a:lstStyle/>
          <a:p>
            <a:r>
              <a:rPr lang="en-US" dirty="0" smtClean="0"/>
              <a:t>HIGHLIGHTS OF THE BOWERMAN/BOWMAN ARCHIVES:</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286000"/>
            <a:ext cx="2723806" cy="421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43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eflection endPos="0" dir="5400000" sy="-90000" algn="bl" rotWithShape="0"/>
                </a:effectLst>
              </a:rPr>
              <a:t>QUESTIONS? </a:t>
            </a:r>
            <a:r>
              <a:rPr lang="en-US" dirty="0">
                <a:effectLst>
                  <a:reflection endPos="0" dir="5400000" sy="-90000" algn="bl" rotWithShape="0"/>
                </a:effectLst>
              </a:rPr>
              <a:t> </a:t>
            </a:r>
            <a:r>
              <a:rPr lang="en-US" dirty="0" smtClean="0">
                <a:effectLst>
                  <a:reflection endPos="0" dir="5400000" sy="-90000" algn="bl" rotWithShape="0"/>
                </a:effectLst>
              </a:rPr>
              <a:t>COMMENTS!</a:t>
            </a:r>
            <a:endParaRPr lang="en-US" dirty="0">
              <a:effectLst>
                <a:reflection endPos="0" dir="5400000" sy="-90000" algn="bl" rotWithShape="0"/>
              </a:effectLst>
            </a:endParaRPr>
          </a:p>
        </p:txBody>
      </p:sp>
    </p:spTree>
    <p:extLst>
      <p:ext uri="{BB962C8B-B14F-4D97-AF65-F5344CB8AC3E}">
        <p14:creationId xmlns:p14="http://schemas.microsoft.com/office/powerpoint/2010/main" val="406251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41248"/>
          </a:xfrm>
        </p:spPr>
        <p:txBody>
          <a:bodyPr>
            <a:normAutofit/>
          </a:bodyPr>
          <a:lstStyle/>
          <a:p>
            <a:r>
              <a:rPr lang="en-US" dirty="0" smtClean="0">
                <a:effectLst>
                  <a:reflection blurRad="12700" endPos="0" dir="5400000" sy="-90000" algn="bl" rotWithShape="0"/>
                </a:effectLst>
              </a:rPr>
              <a:t>Where to start?     </a:t>
            </a:r>
            <a:r>
              <a:rPr lang="en-US" sz="2400" cap="none" dirty="0">
                <a:effectLst>
                  <a:reflection blurRad="12700" endPos="0" dir="5400000" sy="-90000" algn="bl" rotWithShape="0"/>
                </a:effectLst>
              </a:rPr>
              <a:t>	</a:t>
            </a:r>
            <a:r>
              <a:rPr lang="en-US" sz="2400" cap="none" dirty="0" smtClean="0">
                <a:effectLst>
                  <a:reflection blurRad="12700" endPos="0" dir="5400000" sy="-90000" algn="bl" rotWithShape="0"/>
                </a:effectLst>
              </a:rPr>
              <a:t>	</a:t>
            </a:r>
            <a:endParaRPr lang="en-US" sz="2400" i="1" cap="none" dirty="0">
              <a:effectLst>
                <a:reflection blurRad="12700" endPos="0" dir="5400000" sy="-90000" algn="bl" rotWithShape="0"/>
              </a:effectLst>
            </a:endParaRPr>
          </a:p>
        </p:txBody>
      </p:sp>
      <p:pic>
        <p:nvPicPr>
          <p:cNvPr id="4" name="Picture 2" descr="C:\Users\rlvoo_000\Downloads\IMG_20190629_125946552_HD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524000"/>
            <a:ext cx="6705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924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lvoo_000\Downloads\IMG_20190629_125958723_BURST000_CO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28600"/>
            <a:ext cx="5105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207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lvoo_000\Downloads\IMG_20190629_130021112_HD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40576"/>
            <a:ext cx="4953000" cy="621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254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8686800" cy="841248"/>
          </a:xfrm>
        </p:spPr>
        <p:txBody>
          <a:bodyPr/>
          <a:lstStyle/>
          <a:p>
            <a:r>
              <a:rPr lang="en-US" dirty="0" smtClean="0">
                <a:effectLst>
                  <a:reflection blurRad="12700" endPos="0" dir="5400000" sy="-90000" algn="bl" rotWithShape="0"/>
                </a:effectLst>
              </a:rPr>
              <a:t>Bowerman &amp; Bowman</a:t>
            </a:r>
            <a:endParaRPr lang="en-US" dirty="0">
              <a:effectLst>
                <a:reflection blurRad="12700" endPos="0" dir="5400000" sy="-90000" algn="bl" rotWithShape="0"/>
              </a:effectLst>
            </a:endParaRPr>
          </a:p>
        </p:txBody>
      </p:sp>
      <p:sp>
        <p:nvSpPr>
          <p:cNvPr id="6" name="TextBox 5"/>
          <p:cNvSpPr txBox="1"/>
          <p:nvPr/>
        </p:nvSpPr>
        <p:spPr>
          <a:xfrm>
            <a:off x="670560" y="1143000"/>
            <a:ext cx="7940040" cy="5355312"/>
          </a:xfrm>
          <a:prstGeom prst="rect">
            <a:avLst/>
          </a:prstGeom>
          <a:noFill/>
        </p:spPr>
        <p:txBody>
          <a:bodyPr wrap="square" rtlCol="0">
            <a:spAutoFit/>
          </a:bodyPr>
          <a:lstStyle/>
          <a:p>
            <a:pPr algn="ctr"/>
            <a:r>
              <a:rPr lang="en-US" sz="2400" dirty="0" smtClean="0"/>
              <a:t>The name was recorded as: Bowerman, </a:t>
            </a:r>
            <a:r>
              <a:rPr lang="en-US" sz="2400" dirty="0" err="1" smtClean="0"/>
              <a:t>Bourman</a:t>
            </a:r>
            <a:r>
              <a:rPr lang="en-US" sz="2400" dirty="0" smtClean="0"/>
              <a:t>, Burman and </a:t>
            </a:r>
            <a:r>
              <a:rPr lang="en-US" sz="2400" dirty="0" err="1" smtClean="0"/>
              <a:t>Boreman</a:t>
            </a:r>
            <a:r>
              <a:rPr lang="en-US" sz="2400" dirty="0" smtClean="0"/>
              <a:t>. Some descendants recorded it as Bowman; others as Bowerman.</a:t>
            </a:r>
          </a:p>
          <a:p>
            <a:pPr algn="ctr"/>
            <a:endParaRPr lang="en-US" sz="2400" dirty="0"/>
          </a:p>
          <a:p>
            <a:pPr algn="ctr"/>
            <a:r>
              <a:rPr lang="en-US" sz="2400" dirty="0" smtClean="0"/>
              <a:t>“Thomas </a:t>
            </a:r>
            <a:r>
              <a:rPr lang="en-US" sz="2400" dirty="0" err="1" smtClean="0"/>
              <a:t>Bourman</a:t>
            </a:r>
            <a:r>
              <a:rPr lang="en-US" sz="2400" dirty="0" smtClean="0"/>
              <a:t> was of Barnstable in 1643. He resided on a farm in West Barnstable at the head of Bridge Creek. Town records show his holdings as: 25 acres of upland, an additional 5 acres of upland and 16 acres of marsh more or less. He was a surveyor of highways in 1648 and a grand juror in 1650. He sold this land in 1662, but also was a proprietor of lands in </a:t>
            </a:r>
            <a:r>
              <a:rPr lang="en-US" sz="2400" dirty="0" err="1" smtClean="0"/>
              <a:t>Suckanesset</a:t>
            </a:r>
            <a:r>
              <a:rPr lang="en-US" sz="2400" dirty="0" smtClean="0"/>
              <a:t> (Falmouth) during this time. Thomas </a:t>
            </a:r>
            <a:r>
              <a:rPr lang="en-US" sz="2400" dirty="0" err="1" smtClean="0"/>
              <a:t>Bourman</a:t>
            </a:r>
            <a:r>
              <a:rPr lang="en-US" sz="2400" dirty="0" smtClean="0"/>
              <a:t> died in 1663”.</a:t>
            </a:r>
            <a:endParaRPr lang="en-US" dirty="0"/>
          </a:p>
          <a:p>
            <a:endParaRPr lang="en-US" dirty="0" smtClean="0"/>
          </a:p>
          <a:p>
            <a:endParaRPr lang="en-US" dirty="0"/>
          </a:p>
          <a:p>
            <a:endParaRPr lang="en-US" dirty="0" smtClean="0"/>
          </a:p>
        </p:txBody>
      </p:sp>
      <p:sp>
        <p:nvSpPr>
          <p:cNvPr id="7" name="TextBox 6"/>
          <p:cNvSpPr txBox="1"/>
          <p:nvPr/>
        </p:nvSpPr>
        <p:spPr>
          <a:xfrm>
            <a:off x="655320" y="5791199"/>
            <a:ext cx="7924800" cy="646331"/>
          </a:xfrm>
          <a:prstGeom prst="rect">
            <a:avLst/>
          </a:prstGeom>
          <a:noFill/>
        </p:spPr>
        <p:txBody>
          <a:bodyPr wrap="square" rtlCol="0">
            <a:spAutoFit/>
          </a:bodyPr>
          <a:lstStyle/>
          <a:p>
            <a:pPr algn="ctr"/>
            <a:r>
              <a:rPr lang="en-US" dirty="0"/>
              <a:t>Otis, Amos, 1801-1875, and Charles Francis Swift. </a:t>
            </a:r>
            <a:r>
              <a:rPr lang="en-US" u="sng" dirty="0"/>
              <a:t>Genealogical Notes of Barnstable Families.</a:t>
            </a:r>
            <a:r>
              <a:rPr lang="en-US" dirty="0"/>
              <a:t> Barnstable, Mass.: F. B. &amp; F. P. Goss, </a:t>
            </a:r>
            <a:r>
              <a:rPr lang="en-US" dirty="0" smtClean="0"/>
              <a:t>1888-90</a:t>
            </a:r>
            <a:r>
              <a:rPr lang="en-US" dirty="0"/>
              <a:t>.</a:t>
            </a:r>
          </a:p>
        </p:txBody>
      </p:sp>
    </p:spTree>
    <p:extLst>
      <p:ext uri="{BB962C8B-B14F-4D97-AF65-F5344CB8AC3E}">
        <p14:creationId xmlns:p14="http://schemas.microsoft.com/office/powerpoint/2010/main" val="2484560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eflection blurRad="12700" endPos="0" dir="5400000" sy="-90000" algn="bl" rotWithShape="0"/>
                </a:effectLst>
              </a:rPr>
              <a:t>Marriage</a:t>
            </a:r>
            <a:endParaRPr lang="en-US" dirty="0">
              <a:effectLst>
                <a:reflection blurRad="12700" endPos="0" dir="5400000" sy="-90000" algn="bl" rotWithShape="0"/>
              </a:effectLst>
            </a:endParaRPr>
          </a:p>
        </p:txBody>
      </p:sp>
      <p:sp>
        <p:nvSpPr>
          <p:cNvPr id="4" name="TextBox 3"/>
          <p:cNvSpPr txBox="1"/>
          <p:nvPr/>
        </p:nvSpPr>
        <p:spPr>
          <a:xfrm>
            <a:off x="304799" y="1066800"/>
            <a:ext cx="8457235" cy="4924425"/>
          </a:xfrm>
          <a:prstGeom prst="rect">
            <a:avLst/>
          </a:prstGeom>
          <a:noFill/>
        </p:spPr>
        <p:txBody>
          <a:bodyPr wrap="square" rtlCol="0">
            <a:spAutoFit/>
          </a:bodyPr>
          <a:lstStyle/>
          <a:p>
            <a:pPr algn="ctr"/>
            <a:r>
              <a:rPr lang="en-US" sz="2400" dirty="0" smtClean="0"/>
              <a:t>Thomas </a:t>
            </a:r>
            <a:r>
              <a:rPr lang="en-US" sz="2400" dirty="0" err="1" smtClean="0"/>
              <a:t>Bourman</a:t>
            </a:r>
            <a:r>
              <a:rPr lang="en-US" sz="2400" dirty="0" smtClean="0"/>
              <a:t> married Hannah Annabelle in 1644. </a:t>
            </a:r>
          </a:p>
          <a:p>
            <a:pPr algn="ctr"/>
            <a:r>
              <a:rPr lang="en-US" sz="2400" dirty="0" smtClean="0"/>
              <a:t>The ancestry of the West Falmouth </a:t>
            </a:r>
            <a:r>
              <a:rPr lang="en-US" sz="2400" dirty="0" err="1" smtClean="0"/>
              <a:t>Bowermans</a:t>
            </a:r>
            <a:r>
              <a:rPr lang="en-US" sz="2400" dirty="0" smtClean="0"/>
              <a:t> and </a:t>
            </a:r>
            <a:r>
              <a:rPr lang="en-US" sz="2400" dirty="0" err="1" smtClean="0"/>
              <a:t>Bowmans</a:t>
            </a:r>
            <a:r>
              <a:rPr lang="en-US" sz="2400" dirty="0" smtClean="0"/>
              <a:t> begins here.</a:t>
            </a:r>
            <a:r>
              <a:rPr lang="en-US" sz="2400" dirty="0"/>
              <a:t> </a:t>
            </a:r>
            <a:r>
              <a:rPr lang="en-US" sz="2400" dirty="0" smtClean="0"/>
              <a:t>Thomas and Hannah had seven children:</a:t>
            </a:r>
          </a:p>
          <a:p>
            <a:r>
              <a:rPr lang="en-US" sz="2200" dirty="0" smtClean="0"/>
              <a:t>Hannah May 1646</a:t>
            </a:r>
          </a:p>
          <a:p>
            <a:r>
              <a:rPr lang="en-US" sz="2200" dirty="0" smtClean="0"/>
              <a:t>Thomas Sept. 1648</a:t>
            </a:r>
          </a:p>
          <a:p>
            <a:r>
              <a:rPr lang="en-US" sz="2200" dirty="0" smtClean="0"/>
              <a:t>Samuel July 1651 (Slain at </a:t>
            </a:r>
            <a:r>
              <a:rPr lang="en-US" sz="2200" dirty="0" err="1" smtClean="0"/>
              <a:t>Rehobeth</a:t>
            </a:r>
            <a:r>
              <a:rPr lang="en-US" sz="2200" dirty="0" smtClean="0"/>
              <a:t> March 26, 1676)*.</a:t>
            </a:r>
          </a:p>
          <a:p>
            <a:r>
              <a:rPr lang="en-US" sz="2200" dirty="0" smtClean="0"/>
              <a:t>Desire 1654</a:t>
            </a:r>
          </a:p>
          <a:p>
            <a:r>
              <a:rPr lang="en-US" sz="2200" dirty="0" smtClean="0"/>
              <a:t>Mary 1656</a:t>
            </a:r>
          </a:p>
          <a:p>
            <a:r>
              <a:rPr lang="en-US" sz="2200" dirty="0" err="1" smtClean="0"/>
              <a:t>Mehitable</a:t>
            </a:r>
            <a:r>
              <a:rPr lang="en-US" sz="2200" dirty="0" smtClean="0"/>
              <a:t> 1658</a:t>
            </a:r>
          </a:p>
          <a:p>
            <a:r>
              <a:rPr lang="en-US" sz="2200" dirty="0" err="1" smtClean="0"/>
              <a:t>Tristram</a:t>
            </a:r>
            <a:r>
              <a:rPr lang="en-US" sz="2200" dirty="0" smtClean="0"/>
              <a:t> 1661</a:t>
            </a:r>
          </a:p>
          <a:p>
            <a:pPr algn="ctr"/>
            <a:r>
              <a:rPr lang="en-US" sz="2200" i="1" dirty="0" smtClean="0"/>
              <a:t>“On </a:t>
            </a:r>
            <a:r>
              <a:rPr lang="en-US" sz="2200" i="1" dirty="0"/>
              <a:t>June 30, 1675</a:t>
            </a:r>
            <a:r>
              <a:rPr lang="en-US" sz="2200" i="1" dirty="0" smtClean="0"/>
              <a:t>,</a:t>
            </a:r>
            <a:r>
              <a:rPr lang="en-US" sz="2200" i="1" dirty="0"/>
              <a:t> </a:t>
            </a:r>
            <a:r>
              <a:rPr lang="en-US" sz="2200" i="1" dirty="0" smtClean="0"/>
              <a:t>King Phillip (</a:t>
            </a:r>
            <a:r>
              <a:rPr lang="en-US" sz="2200" i="1" dirty="0" err="1" smtClean="0"/>
              <a:t>Metacomet</a:t>
            </a:r>
            <a:r>
              <a:rPr lang="en-US" sz="2200" i="1" dirty="0" smtClean="0"/>
              <a:t>-Wampanoag Chief and son of Massasoit)</a:t>
            </a:r>
            <a:r>
              <a:rPr lang="en-US" sz="2200" i="1" dirty="0"/>
              <a:t> led a small force in a surprise attack against </a:t>
            </a:r>
            <a:r>
              <a:rPr lang="en-US" sz="2200" i="1" dirty="0" smtClean="0"/>
              <a:t>an undefended Rehoboth settlement</a:t>
            </a:r>
            <a:r>
              <a:rPr lang="en-US" sz="2200" i="1" dirty="0"/>
              <a:t>, killing settlers, burning houses, and causing residents to live in constant fear of </a:t>
            </a:r>
            <a:r>
              <a:rPr lang="en-US" sz="2200" i="1" dirty="0" smtClean="0"/>
              <a:t>more attacks.”</a:t>
            </a:r>
          </a:p>
        </p:txBody>
      </p:sp>
      <p:sp>
        <p:nvSpPr>
          <p:cNvPr id="3" name="Rectangle 2"/>
          <p:cNvSpPr/>
          <p:nvPr/>
        </p:nvSpPr>
        <p:spPr>
          <a:xfrm>
            <a:off x="517195" y="6019800"/>
            <a:ext cx="8001000" cy="646331"/>
          </a:xfrm>
          <a:prstGeom prst="rect">
            <a:avLst/>
          </a:prstGeom>
        </p:spPr>
        <p:txBody>
          <a:bodyPr wrap="square">
            <a:spAutoFit/>
          </a:bodyPr>
          <a:lstStyle/>
          <a:p>
            <a:pPr algn="ctr"/>
            <a:r>
              <a:rPr lang="en-US" dirty="0"/>
              <a:t>Otis, Amos, 1801-1875, and Charles Francis Swift. </a:t>
            </a:r>
            <a:r>
              <a:rPr lang="en-US" u="sng" dirty="0"/>
              <a:t>Genealogical Notes of Barnstable Families.</a:t>
            </a:r>
            <a:r>
              <a:rPr lang="en-US" dirty="0"/>
              <a:t> Barnstable, Mass.: F. B. &amp; F. P. Goss, 1888-90.</a:t>
            </a:r>
          </a:p>
        </p:txBody>
      </p:sp>
    </p:spTree>
    <p:extLst>
      <p:ext uri="{BB962C8B-B14F-4D97-AF65-F5344CB8AC3E}">
        <p14:creationId xmlns:p14="http://schemas.microsoft.com/office/powerpoint/2010/main" val="1506789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effectLst>
                  <a:reflection blurRad="12700" endPos="0" dir="5400000" sy="-90000" algn="bl" rotWithShape="0"/>
                </a:effectLst>
              </a:rPr>
              <a:t>Samuel </a:t>
            </a:r>
            <a:r>
              <a:rPr lang="en-US" sz="2800" dirty="0" err="1" smtClean="0">
                <a:effectLst>
                  <a:reflection blurRad="12700" endPos="0" dir="5400000" sy="-90000" algn="bl" rotWithShape="0"/>
                </a:effectLst>
              </a:rPr>
              <a:t>boreman</a:t>
            </a:r>
            <a:r>
              <a:rPr lang="en-US" sz="2800" dirty="0" smtClean="0">
                <a:effectLst>
                  <a:reflection blurRad="12700" endPos="0" dir="5400000" sy="-90000" algn="bl" rotWithShape="0"/>
                </a:effectLst>
              </a:rPr>
              <a:t> bowman (1651-1676: Age 25)</a:t>
            </a:r>
            <a:endParaRPr lang="en-US" sz="2800" dirty="0">
              <a:effectLst>
                <a:reflection blurRad="12700" endPos="0" dir="5400000" sy="-90000" algn="bl" rotWithShape="0"/>
              </a:effectLst>
            </a:endParaRPr>
          </a:p>
        </p:txBody>
      </p:sp>
      <p:sp>
        <p:nvSpPr>
          <p:cNvPr id="3" name="TextBox 2"/>
          <p:cNvSpPr txBox="1"/>
          <p:nvPr/>
        </p:nvSpPr>
        <p:spPr>
          <a:xfrm>
            <a:off x="457200" y="1295400"/>
            <a:ext cx="8229600" cy="4524315"/>
          </a:xfrm>
          <a:prstGeom prst="rect">
            <a:avLst/>
          </a:prstGeom>
          <a:noFill/>
        </p:spPr>
        <p:txBody>
          <a:bodyPr wrap="square" rtlCol="0">
            <a:spAutoFit/>
          </a:bodyPr>
          <a:lstStyle/>
          <a:p>
            <a:pPr algn="ctr"/>
            <a:r>
              <a:rPr lang="en-US" sz="2400" dirty="0" smtClean="0"/>
              <a:t>“The </a:t>
            </a:r>
            <a:r>
              <a:rPr lang="en-US" sz="2400" dirty="0"/>
              <a:t>Indians of the Cape remained </a:t>
            </a:r>
            <a:r>
              <a:rPr lang="en-US" sz="2400" dirty="0" smtClean="0"/>
              <a:t>neutral during King Phillip’s War and </a:t>
            </a:r>
            <a:r>
              <a:rPr lang="en-US" sz="2400" dirty="0"/>
              <a:t>were considered </a:t>
            </a:r>
            <a:r>
              <a:rPr lang="en-US" sz="2400" dirty="0" smtClean="0"/>
              <a:t>a </a:t>
            </a:r>
            <a:r>
              <a:rPr lang="en-US" sz="2400" dirty="0"/>
              <a:t>defense to Sandwich and the towns below. In 1676 one reverse at </a:t>
            </a:r>
            <a:r>
              <a:rPr lang="en-US" sz="2400" dirty="0" smtClean="0"/>
              <a:t>Rehoboth</a:t>
            </a:r>
            <a:r>
              <a:rPr lang="en-US" sz="2400" dirty="0"/>
              <a:t>, early in the war, cost the Cape twenty men— Barnstable six, </a:t>
            </a:r>
            <a:r>
              <a:rPr lang="en-US" sz="2400" dirty="0" smtClean="0"/>
              <a:t>Yarmouth </a:t>
            </a:r>
            <a:r>
              <a:rPr lang="en-US" sz="2400" dirty="0"/>
              <a:t>and Sandwich five each, and Eastham </a:t>
            </a:r>
            <a:r>
              <a:rPr lang="en-US" sz="2400" dirty="0" smtClean="0"/>
              <a:t>four. The </a:t>
            </a:r>
            <a:r>
              <a:rPr lang="en-US" sz="2400" dirty="0"/>
              <a:t>almost </a:t>
            </a:r>
            <a:r>
              <a:rPr lang="en-US" sz="2400" dirty="0" smtClean="0"/>
              <a:t> entire </a:t>
            </a:r>
            <a:r>
              <a:rPr lang="en-US" sz="2400" dirty="0"/>
              <a:t>command of Captain Pierce of Scituate — fifty men and twenty </a:t>
            </a:r>
            <a:r>
              <a:rPr lang="en-US" sz="2400" dirty="0" smtClean="0"/>
              <a:t>Indians </a:t>
            </a:r>
            <a:r>
              <a:rPr lang="en-US" sz="2400" dirty="0"/>
              <a:t>— was massacred, including the captain himself. The names </a:t>
            </a:r>
            <a:r>
              <a:rPr lang="en-US" sz="2400" dirty="0" smtClean="0"/>
              <a:t>of </a:t>
            </a:r>
            <a:r>
              <a:rPr lang="en-US" sz="2400" dirty="0"/>
              <a:t>the Barnstable men lost were: Samuel Child, Lieutenant Fuller, </a:t>
            </a:r>
            <a:r>
              <a:rPr lang="en-US" sz="2400" dirty="0" smtClean="0"/>
              <a:t>John </a:t>
            </a:r>
            <a:r>
              <a:rPr lang="en-US" sz="2400" dirty="0"/>
              <a:t>Lewis, </a:t>
            </a:r>
            <a:r>
              <a:rPr lang="en-US" sz="2400" dirty="0" err="1"/>
              <a:t>Eleazur</a:t>
            </a:r>
            <a:r>
              <a:rPr lang="en-US" sz="2400" dirty="0"/>
              <a:t> Cobb, Samuel Linnet and </a:t>
            </a:r>
            <a:r>
              <a:rPr lang="en-US" sz="2400" b="1" i="1" dirty="0"/>
              <a:t>Samuel </a:t>
            </a:r>
            <a:r>
              <a:rPr lang="en-US" sz="2400" b="1" i="1" dirty="0" err="1"/>
              <a:t>Boreman</a:t>
            </a:r>
            <a:r>
              <a:rPr lang="en-US" sz="2400" b="1" i="1" dirty="0"/>
              <a:t> or </a:t>
            </a:r>
            <a:r>
              <a:rPr lang="en-US" sz="2400" b="1" i="1" dirty="0" smtClean="0"/>
              <a:t>Bowman</a:t>
            </a:r>
            <a:r>
              <a:rPr lang="en-US" sz="2400" dirty="0"/>
              <a:t>. </a:t>
            </a:r>
            <a:r>
              <a:rPr lang="en-US" sz="2400" dirty="0" smtClean="0"/>
              <a:t>We </a:t>
            </a:r>
            <a:r>
              <a:rPr lang="en-US" sz="2400" dirty="0"/>
              <a:t>are unable to find the list from the other towns. The </a:t>
            </a:r>
            <a:r>
              <a:rPr lang="en-US" sz="2400" dirty="0" smtClean="0"/>
              <a:t>Indians </a:t>
            </a:r>
            <a:r>
              <a:rPr lang="en-US" sz="2400" dirty="0"/>
              <a:t>lost were Cape Indians, and only one was permitted to </a:t>
            </a:r>
            <a:r>
              <a:rPr lang="en-US" sz="2400" dirty="0" smtClean="0"/>
              <a:t>return”. </a:t>
            </a:r>
            <a:endParaRPr lang="en-US" sz="2400" dirty="0"/>
          </a:p>
        </p:txBody>
      </p:sp>
      <p:sp>
        <p:nvSpPr>
          <p:cNvPr id="4" name="Rectangle 3"/>
          <p:cNvSpPr/>
          <p:nvPr/>
        </p:nvSpPr>
        <p:spPr>
          <a:xfrm>
            <a:off x="685800" y="6059269"/>
            <a:ext cx="8001000" cy="646331"/>
          </a:xfrm>
          <a:prstGeom prst="rect">
            <a:avLst/>
          </a:prstGeom>
        </p:spPr>
        <p:txBody>
          <a:bodyPr wrap="square">
            <a:spAutoFit/>
          </a:bodyPr>
          <a:lstStyle/>
          <a:p>
            <a:pPr algn="ctr"/>
            <a:r>
              <a:rPr lang="en-US" dirty="0"/>
              <a:t>Otis, Amos, 1801-1875, and Charles Francis Swift. </a:t>
            </a:r>
            <a:r>
              <a:rPr lang="en-US" u="sng" dirty="0"/>
              <a:t>Genealogical Notes of Barnstable Families.</a:t>
            </a:r>
            <a:r>
              <a:rPr lang="en-US" dirty="0"/>
              <a:t> Barnstable, Mass.: F. B. &amp; F. P. Goss, 1888-90.</a:t>
            </a:r>
          </a:p>
        </p:txBody>
      </p:sp>
    </p:spTree>
    <p:extLst>
      <p:ext uri="{BB962C8B-B14F-4D97-AF65-F5344CB8AC3E}">
        <p14:creationId xmlns:p14="http://schemas.microsoft.com/office/powerpoint/2010/main" val="453793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rlvoo_000\Downloads\Bowerm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35280"/>
            <a:ext cx="4343399" cy="609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rlvoo_000\Downloads\Bowerma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582" y="335280"/>
            <a:ext cx="4170218"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2984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566</TotalTime>
  <Words>1620</Words>
  <Application>Microsoft Office PowerPoint</Application>
  <PresentationFormat>On-screen Show (4:3)</PresentationFormat>
  <Paragraphs>114</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Century Gothic</vt:lpstr>
      <vt:lpstr>Franklin Gothic Book</vt:lpstr>
      <vt:lpstr>Franklin Gothic Medium</vt:lpstr>
      <vt:lpstr>Wingdings</vt:lpstr>
      <vt:lpstr>Wingdings 2</vt:lpstr>
      <vt:lpstr>Trek</vt:lpstr>
      <vt:lpstr>Bowerman &amp; Bowman-WF FOUNDING FAMILY</vt:lpstr>
      <vt:lpstr>PowerPoint Presentation</vt:lpstr>
      <vt:lpstr>Where to start?       </vt:lpstr>
      <vt:lpstr>PowerPoint Presentation</vt:lpstr>
      <vt:lpstr>PowerPoint Presentation</vt:lpstr>
      <vt:lpstr>Bowerman &amp; Bowman</vt:lpstr>
      <vt:lpstr>Marriage</vt:lpstr>
      <vt:lpstr>Samuel boreman bowman (1651-1676: Age 25)</vt:lpstr>
      <vt:lpstr>PowerPoint Presentation</vt:lpstr>
      <vt:lpstr>West falmouth (BOURMAN-BOWERMAN)</vt:lpstr>
      <vt:lpstr>BOURMAN TO BOWERMAN (3 BROTHERS)</vt:lpstr>
      <vt:lpstr>PowerPoint Presentation</vt:lpstr>
      <vt:lpstr>PowerPoint Presentation</vt:lpstr>
      <vt:lpstr>Virtue russell Bowerman gifford</vt:lpstr>
      <vt:lpstr>PowerPoint Presentation</vt:lpstr>
      <vt:lpstr>PowerPoint Presentation</vt:lpstr>
      <vt:lpstr>PowerPoint Presentation</vt:lpstr>
      <vt:lpstr>PowerPoint Presentation</vt:lpstr>
      <vt:lpstr>PowerPoint Presentation</vt:lpstr>
      <vt:lpstr>PowerPoint Presentation</vt:lpstr>
      <vt:lpstr>WEST FALMOUTH (BOWMAN)</vt:lpstr>
      <vt:lpstr>THE BOWMANS-FRED BOWMAN</vt:lpstr>
      <vt:lpstr>THE BOWMANS</vt:lpstr>
      <vt:lpstr>ALBERT SWIFT BOWERMAN</vt:lpstr>
      <vt:lpstr>The bowermans</vt:lpstr>
      <vt:lpstr>PowerPoint Presentation</vt:lpstr>
      <vt:lpstr>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Bowerman &amp; Bowman</dc:title>
  <dc:creator>Windows User</dc:creator>
  <cp:lastModifiedBy>Circ1</cp:lastModifiedBy>
  <cp:revision>65</cp:revision>
  <dcterms:created xsi:type="dcterms:W3CDTF">2019-06-21T14:21:13Z</dcterms:created>
  <dcterms:modified xsi:type="dcterms:W3CDTF">2019-07-19T19:09:25Z</dcterms:modified>
</cp:coreProperties>
</file>